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60" r:id="rId3"/>
    <p:sldId id="257" r:id="rId4"/>
    <p:sldId id="258" r:id="rId5"/>
    <p:sldId id="259" r:id="rId6"/>
    <p:sldId id="268" r:id="rId7"/>
    <p:sldId id="364" r:id="rId8"/>
    <p:sldId id="360" r:id="rId9"/>
    <p:sldId id="365" r:id="rId10"/>
    <p:sldId id="366" r:id="rId11"/>
    <p:sldId id="344" r:id="rId12"/>
    <p:sldId id="346" r:id="rId13"/>
    <p:sldId id="348" r:id="rId14"/>
    <p:sldId id="368" r:id="rId15"/>
    <p:sldId id="367" r:id="rId16"/>
    <p:sldId id="369" r:id="rId17"/>
    <p:sldId id="331" r:id="rId18"/>
    <p:sldId id="362" r:id="rId19"/>
    <p:sldId id="361" r:id="rId20"/>
    <p:sldId id="261" r:id="rId21"/>
    <p:sldId id="262" r:id="rId22"/>
    <p:sldId id="371" r:id="rId23"/>
    <p:sldId id="370" r:id="rId24"/>
    <p:sldId id="264" r:id="rId25"/>
    <p:sldId id="265" r:id="rId26"/>
    <p:sldId id="372" r:id="rId27"/>
    <p:sldId id="373" r:id="rId28"/>
    <p:sldId id="374" r:id="rId29"/>
    <p:sldId id="351" r:id="rId30"/>
    <p:sldId id="352" r:id="rId31"/>
    <p:sldId id="353" r:id="rId32"/>
    <p:sldId id="354" r:id="rId33"/>
    <p:sldId id="355" r:id="rId34"/>
    <p:sldId id="363" r:id="rId35"/>
    <p:sldId id="266" r:id="rId3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rsayılan Bölüm" id="{B77FF06D-7590-4A54-8C12-F06C31C2EED4}">
          <p14:sldIdLst>
            <p14:sldId id="256"/>
            <p14:sldId id="260"/>
            <p14:sldId id="257"/>
            <p14:sldId id="258"/>
            <p14:sldId id="259"/>
            <p14:sldId id="268"/>
            <p14:sldId id="364"/>
            <p14:sldId id="360"/>
            <p14:sldId id="365"/>
            <p14:sldId id="366"/>
            <p14:sldId id="344"/>
            <p14:sldId id="346"/>
            <p14:sldId id="348"/>
            <p14:sldId id="368"/>
            <p14:sldId id="367"/>
            <p14:sldId id="369"/>
            <p14:sldId id="331"/>
            <p14:sldId id="362"/>
            <p14:sldId id="361"/>
            <p14:sldId id="261"/>
            <p14:sldId id="262"/>
            <p14:sldId id="371"/>
            <p14:sldId id="370"/>
            <p14:sldId id="264"/>
            <p14:sldId id="265"/>
            <p14:sldId id="372"/>
            <p14:sldId id="373"/>
            <p14:sldId id="374"/>
            <p14:sldId id="351"/>
            <p14:sldId id="352"/>
            <p14:sldId id="353"/>
            <p14:sldId id="354"/>
            <p14:sldId id="355"/>
            <p14:sldId id="363"/>
            <p14:sldId id="266"/>
          </p14:sldIdLst>
        </p14:section>
        <p14:section name="Başlıksız Bölüm" id="{776E9519-AD6F-4D56-BA40-DF2EEC845C8A}">
          <p14:sldIdLst/>
        </p14:section>
      </p14:sectionLst>
    </p:ex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70"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 Id="rId6" Type="http://schemas.openxmlformats.org/officeDocument/2006/relationships/image" Target="../media/image32.wmf"/><Relationship Id="rId5" Type="http://schemas.openxmlformats.org/officeDocument/2006/relationships/image" Target="../media/image31.wmf"/><Relationship Id="rId4" Type="http://schemas.openxmlformats.org/officeDocument/2006/relationships/image" Target="../media/image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1016CF-C141-4487-91AA-4DF5863DA720}" type="datetimeFigureOut">
              <a:rPr lang="tr-TR" smtClean="0"/>
              <a:t>11.10.2021</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99E703-E682-4595-B630-F1D9043D29C7}" type="slidenum">
              <a:rPr lang="tr-TR" smtClean="0"/>
              <a:t>‹#›</a:t>
            </a:fld>
            <a:endParaRPr lang="tr-TR"/>
          </a:p>
        </p:txBody>
      </p:sp>
    </p:spTree>
    <p:extLst>
      <p:ext uri="{BB962C8B-B14F-4D97-AF65-F5344CB8AC3E}">
        <p14:creationId xmlns:p14="http://schemas.microsoft.com/office/powerpoint/2010/main" val="2619832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p:spPr>
        <p:txBody>
          <a:bodyPr/>
          <a:lstStyle/>
          <a:p>
            <a:pPr eaLnBrk="1" hangingPunct="1"/>
            <a:endParaRPr lang="tr-T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2E0EA-F77E-4778-9FDC-DB835C53337C}" type="slidenum">
              <a:rPr kumimoji="0" lang="tr-T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xfrm>
            <a:off x="914400" y="4343400"/>
            <a:ext cx="5029200" cy="4114800"/>
          </a:xfrm>
        </p:spPr>
        <p:txBody>
          <a:bodyPr/>
          <a:lstStyle/>
          <a:p>
            <a:endParaRPr lang="tr-T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3891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C4FC93E-42FC-481F-B348-462ED37D32B3}" type="slidenum">
              <a:rPr kumimoji="0" lang="tr-TR" altLang="tr-TR" sz="12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tr-TR" altLang="tr-TR"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tr-TR" altLang="tr-TR"/>
              <a:t>Akşam yemeği ile sabah arasında yaklaşık 10-12 saatlik bir süre geçmekte ve vücudumuz uyurken de çalışmaya devam etmektedir. Bu süre içinde vücut, besinlerin tümünü kullanır. Yeni bir güne sabah kahvaltı yaparak başlamak, güne istekli başlamada ve verimli bir şekilde sürdürmede büyük rol oynamaktadır. </a:t>
            </a:r>
          </a:p>
          <a:p>
            <a:pPr eaLnBrk="1" hangingPunct="1">
              <a:spcBef>
                <a:spcPct val="0"/>
              </a:spcBef>
            </a:pPr>
            <a:endParaRPr lang="tr-TR" altLang="tr-TR"/>
          </a:p>
        </p:txBody>
      </p:sp>
      <p:sp>
        <p:nvSpPr>
          <p:cNvPr id="39940"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381E2B-4989-4922-9DBE-F44AD7ABE5B5}" type="slidenum">
              <a:rPr kumimoji="0" lang="tr-TR" altLang="tr-TR" sz="12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tr-TR" altLang="tr-TR"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altLang="tr-TR"/>
          </a:p>
        </p:txBody>
      </p:sp>
      <p:sp>
        <p:nvSpPr>
          <p:cNvPr id="40964"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3D5580-0AA6-493C-8EA0-B319F36D3A39}" type="slidenum">
              <a:rPr kumimoji="0" lang="tr-TR" altLang="tr-TR" sz="12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tr-TR" altLang="tr-TR"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1ADA22E6-7357-496C-A671-8AADEDD44757}"/>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 xmlns:a16="http://schemas.microsoft.com/office/drawing/2014/main" id="{92B1E06C-B19F-4464-8B02-77FA624CFB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 xmlns:a16="http://schemas.microsoft.com/office/drawing/2014/main" id="{AF86C4CB-5C46-4A84-B567-084979B4F51F}"/>
              </a:ext>
            </a:extLst>
          </p:cNvPr>
          <p:cNvSpPr>
            <a:spLocks noGrp="1"/>
          </p:cNvSpPr>
          <p:nvPr>
            <p:ph type="dt" sz="half" idx="10"/>
          </p:nvPr>
        </p:nvSpPr>
        <p:spPr/>
        <p:txBody>
          <a:bodyPr/>
          <a:lstStyle/>
          <a:p>
            <a:fld id="{492D9501-8624-41ED-9A2B-EA62B26D7D86}" type="datetimeFigureOut">
              <a:rPr lang="tr-TR" smtClean="0"/>
              <a:t>11.10.2021</a:t>
            </a:fld>
            <a:endParaRPr lang="tr-TR"/>
          </a:p>
        </p:txBody>
      </p:sp>
      <p:sp>
        <p:nvSpPr>
          <p:cNvPr id="5" name="Alt Bilgi Yer Tutucusu 4">
            <a:extLst>
              <a:ext uri="{FF2B5EF4-FFF2-40B4-BE49-F238E27FC236}">
                <a16:creationId xmlns="" xmlns:a16="http://schemas.microsoft.com/office/drawing/2014/main" id="{C6FBD48D-1946-4E3B-AA97-7D68A83C133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 xmlns:a16="http://schemas.microsoft.com/office/drawing/2014/main" id="{9F7F6E20-2D3F-41D1-B923-FE38138E44F8}"/>
              </a:ext>
            </a:extLst>
          </p:cNvPr>
          <p:cNvSpPr>
            <a:spLocks noGrp="1"/>
          </p:cNvSpPr>
          <p:nvPr>
            <p:ph type="sldNum" sz="quarter" idx="12"/>
          </p:nvPr>
        </p:nvSpPr>
        <p:spPr/>
        <p:txBody>
          <a:bodyPr/>
          <a:lstStyle/>
          <a:p>
            <a:fld id="{CE2194B8-C0AF-4268-85CC-1524A8EDFFCF}" type="slidenum">
              <a:rPr lang="tr-TR" smtClean="0"/>
              <a:t>‹#›</a:t>
            </a:fld>
            <a:endParaRPr lang="tr-TR"/>
          </a:p>
        </p:txBody>
      </p:sp>
    </p:spTree>
    <p:extLst>
      <p:ext uri="{BB962C8B-B14F-4D97-AF65-F5344CB8AC3E}">
        <p14:creationId xmlns:p14="http://schemas.microsoft.com/office/powerpoint/2010/main" val="647874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125160A2-48F5-4DF5-BD49-1554BCE877D0}"/>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 xmlns:a16="http://schemas.microsoft.com/office/drawing/2014/main" id="{6EC88BB3-7BFD-4D19-99A1-286AA3432229}"/>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 xmlns:a16="http://schemas.microsoft.com/office/drawing/2014/main" id="{81C32B24-F3EB-438A-9A31-FCB4F685E364}"/>
              </a:ext>
            </a:extLst>
          </p:cNvPr>
          <p:cNvSpPr>
            <a:spLocks noGrp="1"/>
          </p:cNvSpPr>
          <p:nvPr>
            <p:ph type="dt" sz="half" idx="10"/>
          </p:nvPr>
        </p:nvSpPr>
        <p:spPr/>
        <p:txBody>
          <a:bodyPr/>
          <a:lstStyle/>
          <a:p>
            <a:fld id="{492D9501-8624-41ED-9A2B-EA62B26D7D86}" type="datetimeFigureOut">
              <a:rPr lang="tr-TR" smtClean="0"/>
              <a:t>11.10.2021</a:t>
            </a:fld>
            <a:endParaRPr lang="tr-TR"/>
          </a:p>
        </p:txBody>
      </p:sp>
      <p:sp>
        <p:nvSpPr>
          <p:cNvPr id="5" name="Alt Bilgi Yer Tutucusu 4">
            <a:extLst>
              <a:ext uri="{FF2B5EF4-FFF2-40B4-BE49-F238E27FC236}">
                <a16:creationId xmlns="" xmlns:a16="http://schemas.microsoft.com/office/drawing/2014/main" id="{635D9BE2-A5B4-4005-9DB7-ACD13075567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 xmlns:a16="http://schemas.microsoft.com/office/drawing/2014/main" id="{6EAC72C8-7108-478B-9CB9-C17C43EE57B9}"/>
              </a:ext>
            </a:extLst>
          </p:cNvPr>
          <p:cNvSpPr>
            <a:spLocks noGrp="1"/>
          </p:cNvSpPr>
          <p:nvPr>
            <p:ph type="sldNum" sz="quarter" idx="12"/>
          </p:nvPr>
        </p:nvSpPr>
        <p:spPr/>
        <p:txBody>
          <a:bodyPr/>
          <a:lstStyle/>
          <a:p>
            <a:fld id="{CE2194B8-C0AF-4268-85CC-1524A8EDFFCF}" type="slidenum">
              <a:rPr lang="tr-TR" smtClean="0"/>
              <a:t>‹#›</a:t>
            </a:fld>
            <a:endParaRPr lang="tr-TR"/>
          </a:p>
        </p:txBody>
      </p:sp>
    </p:spTree>
    <p:extLst>
      <p:ext uri="{BB962C8B-B14F-4D97-AF65-F5344CB8AC3E}">
        <p14:creationId xmlns:p14="http://schemas.microsoft.com/office/powerpoint/2010/main" val="3398671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 xmlns:a16="http://schemas.microsoft.com/office/drawing/2014/main" id="{EE309977-97AB-4486-8909-1ACBA72A36B5}"/>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 xmlns:a16="http://schemas.microsoft.com/office/drawing/2014/main" id="{1B639ED3-51CF-49E5-8C6F-492D31FF6184}"/>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 xmlns:a16="http://schemas.microsoft.com/office/drawing/2014/main" id="{FE27C559-EF8A-47C1-BC0F-3C26947B7725}"/>
              </a:ext>
            </a:extLst>
          </p:cNvPr>
          <p:cNvSpPr>
            <a:spLocks noGrp="1"/>
          </p:cNvSpPr>
          <p:nvPr>
            <p:ph type="dt" sz="half" idx="10"/>
          </p:nvPr>
        </p:nvSpPr>
        <p:spPr/>
        <p:txBody>
          <a:bodyPr/>
          <a:lstStyle/>
          <a:p>
            <a:fld id="{492D9501-8624-41ED-9A2B-EA62B26D7D86}" type="datetimeFigureOut">
              <a:rPr lang="tr-TR" smtClean="0"/>
              <a:t>11.10.2021</a:t>
            </a:fld>
            <a:endParaRPr lang="tr-TR"/>
          </a:p>
        </p:txBody>
      </p:sp>
      <p:sp>
        <p:nvSpPr>
          <p:cNvPr id="5" name="Alt Bilgi Yer Tutucusu 4">
            <a:extLst>
              <a:ext uri="{FF2B5EF4-FFF2-40B4-BE49-F238E27FC236}">
                <a16:creationId xmlns="" xmlns:a16="http://schemas.microsoft.com/office/drawing/2014/main" id="{4615A3DA-0CEA-47E5-A054-B66D17F3DA3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 xmlns:a16="http://schemas.microsoft.com/office/drawing/2014/main" id="{FF9F028B-6AC8-4D66-A478-301C762FF2A8}"/>
              </a:ext>
            </a:extLst>
          </p:cNvPr>
          <p:cNvSpPr>
            <a:spLocks noGrp="1"/>
          </p:cNvSpPr>
          <p:nvPr>
            <p:ph type="sldNum" sz="quarter" idx="12"/>
          </p:nvPr>
        </p:nvSpPr>
        <p:spPr/>
        <p:txBody>
          <a:bodyPr/>
          <a:lstStyle/>
          <a:p>
            <a:fld id="{CE2194B8-C0AF-4268-85CC-1524A8EDFFCF}" type="slidenum">
              <a:rPr lang="tr-TR" smtClean="0"/>
              <a:t>‹#›</a:t>
            </a:fld>
            <a:endParaRPr lang="tr-TR"/>
          </a:p>
        </p:txBody>
      </p:sp>
    </p:spTree>
    <p:extLst>
      <p:ext uri="{BB962C8B-B14F-4D97-AF65-F5344CB8AC3E}">
        <p14:creationId xmlns:p14="http://schemas.microsoft.com/office/powerpoint/2010/main" val="3090600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A64B3168-F11A-4E2A-A5EB-E0E2533CB65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 xmlns:a16="http://schemas.microsoft.com/office/drawing/2014/main" id="{175DB7ED-D3BC-44D8-9F64-F68620D31423}"/>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 xmlns:a16="http://schemas.microsoft.com/office/drawing/2014/main" id="{0CACF523-68F5-4EC0-922C-E6CD96396466}"/>
              </a:ext>
            </a:extLst>
          </p:cNvPr>
          <p:cNvSpPr>
            <a:spLocks noGrp="1"/>
          </p:cNvSpPr>
          <p:nvPr>
            <p:ph type="dt" sz="half" idx="10"/>
          </p:nvPr>
        </p:nvSpPr>
        <p:spPr/>
        <p:txBody>
          <a:bodyPr/>
          <a:lstStyle/>
          <a:p>
            <a:fld id="{492D9501-8624-41ED-9A2B-EA62B26D7D86}" type="datetimeFigureOut">
              <a:rPr lang="tr-TR" smtClean="0"/>
              <a:t>11.10.2021</a:t>
            </a:fld>
            <a:endParaRPr lang="tr-TR"/>
          </a:p>
        </p:txBody>
      </p:sp>
      <p:sp>
        <p:nvSpPr>
          <p:cNvPr id="5" name="Alt Bilgi Yer Tutucusu 4">
            <a:extLst>
              <a:ext uri="{FF2B5EF4-FFF2-40B4-BE49-F238E27FC236}">
                <a16:creationId xmlns="" xmlns:a16="http://schemas.microsoft.com/office/drawing/2014/main" id="{087594F0-5C17-49FB-B714-2E0E4326968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 xmlns:a16="http://schemas.microsoft.com/office/drawing/2014/main" id="{EC0810C1-8349-4110-BBB1-C0DD5AB4E917}"/>
              </a:ext>
            </a:extLst>
          </p:cNvPr>
          <p:cNvSpPr>
            <a:spLocks noGrp="1"/>
          </p:cNvSpPr>
          <p:nvPr>
            <p:ph type="sldNum" sz="quarter" idx="12"/>
          </p:nvPr>
        </p:nvSpPr>
        <p:spPr/>
        <p:txBody>
          <a:bodyPr/>
          <a:lstStyle/>
          <a:p>
            <a:fld id="{CE2194B8-C0AF-4268-85CC-1524A8EDFFCF}" type="slidenum">
              <a:rPr lang="tr-TR" smtClean="0"/>
              <a:t>‹#›</a:t>
            </a:fld>
            <a:endParaRPr lang="tr-TR"/>
          </a:p>
        </p:txBody>
      </p:sp>
    </p:spTree>
    <p:extLst>
      <p:ext uri="{BB962C8B-B14F-4D97-AF65-F5344CB8AC3E}">
        <p14:creationId xmlns:p14="http://schemas.microsoft.com/office/powerpoint/2010/main" val="2241356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28F81DC4-13E8-4E54-9A5C-52099E5BB79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 xmlns:a16="http://schemas.microsoft.com/office/drawing/2014/main" id="{D2D7358A-7F74-42B0-8FFC-D32CFE03E2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 xmlns:a16="http://schemas.microsoft.com/office/drawing/2014/main" id="{DC77DEEA-3782-4459-8EBD-134E62D25997}"/>
              </a:ext>
            </a:extLst>
          </p:cNvPr>
          <p:cNvSpPr>
            <a:spLocks noGrp="1"/>
          </p:cNvSpPr>
          <p:nvPr>
            <p:ph type="dt" sz="half" idx="10"/>
          </p:nvPr>
        </p:nvSpPr>
        <p:spPr/>
        <p:txBody>
          <a:bodyPr/>
          <a:lstStyle/>
          <a:p>
            <a:fld id="{492D9501-8624-41ED-9A2B-EA62B26D7D86}" type="datetimeFigureOut">
              <a:rPr lang="tr-TR" smtClean="0"/>
              <a:t>11.10.2021</a:t>
            </a:fld>
            <a:endParaRPr lang="tr-TR"/>
          </a:p>
        </p:txBody>
      </p:sp>
      <p:sp>
        <p:nvSpPr>
          <p:cNvPr id="5" name="Alt Bilgi Yer Tutucusu 4">
            <a:extLst>
              <a:ext uri="{FF2B5EF4-FFF2-40B4-BE49-F238E27FC236}">
                <a16:creationId xmlns="" xmlns:a16="http://schemas.microsoft.com/office/drawing/2014/main" id="{192537A1-9CE8-4F98-9504-C5DB81961C8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 xmlns:a16="http://schemas.microsoft.com/office/drawing/2014/main" id="{5A8811BD-A460-48AB-9895-8D570328DC15}"/>
              </a:ext>
            </a:extLst>
          </p:cNvPr>
          <p:cNvSpPr>
            <a:spLocks noGrp="1"/>
          </p:cNvSpPr>
          <p:nvPr>
            <p:ph type="sldNum" sz="quarter" idx="12"/>
          </p:nvPr>
        </p:nvSpPr>
        <p:spPr/>
        <p:txBody>
          <a:bodyPr/>
          <a:lstStyle/>
          <a:p>
            <a:fld id="{CE2194B8-C0AF-4268-85CC-1524A8EDFFCF}" type="slidenum">
              <a:rPr lang="tr-TR" smtClean="0"/>
              <a:t>‹#›</a:t>
            </a:fld>
            <a:endParaRPr lang="tr-TR"/>
          </a:p>
        </p:txBody>
      </p:sp>
    </p:spTree>
    <p:extLst>
      <p:ext uri="{BB962C8B-B14F-4D97-AF65-F5344CB8AC3E}">
        <p14:creationId xmlns:p14="http://schemas.microsoft.com/office/powerpoint/2010/main" val="3706939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2C77D2C0-99F1-4A1A-81AD-158E5A565433}"/>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 xmlns:a16="http://schemas.microsoft.com/office/drawing/2014/main" id="{C0DAE50F-56D1-428F-8755-DF64356C3FCF}"/>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 xmlns:a16="http://schemas.microsoft.com/office/drawing/2014/main" id="{11E07ED2-8307-4560-9284-AEFD12BF676B}"/>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 xmlns:a16="http://schemas.microsoft.com/office/drawing/2014/main" id="{57A38BBC-4331-4F17-85C7-18EBE613DD7E}"/>
              </a:ext>
            </a:extLst>
          </p:cNvPr>
          <p:cNvSpPr>
            <a:spLocks noGrp="1"/>
          </p:cNvSpPr>
          <p:nvPr>
            <p:ph type="dt" sz="half" idx="10"/>
          </p:nvPr>
        </p:nvSpPr>
        <p:spPr/>
        <p:txBody>
          <a:bodyPr/>
          <a:lstStyle/>
          <a:p>
            <a:fld id="{492D9501-8624-41ED-9A2B-EA62B26D7D86}" type="datetimeFigureOut">
              <a:rPr lang="tr-TR" smtClean="0"/>
              <a:t>11.10.2021</a:t>
            </a:fld>
            <a:endParaRPr lang="tr-TR"/>
          </a:p>
        </p:txBody>
      </p:sp>
      <p:sp>
        <p:nvSpPr>
          <p:cNvPr id="6" name="Alt Bilgi Yer Tutucusu 5">
            <a:extLst>
              <a:ext uri="{FF2B5EF4-FFF2-40B4-BE49-F238E27FC236}">
                <a16:creationId xmlns="" xmlns:a16="http://schemas.microsoft.com/office/drawing/2014/main" id="{0D9848AE-836F-40CF-998F-B4CE56EAF4FB}"/>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 xmlns:a16="http://schemas.microsoft.com/office/drawing/2014/main" id="{B87C7EA2-102F-41FE-ACC9-74DDD97F8FC3}"/>
              </a:ext>
            </a:extLst>
          </p:cNvPr>
          <p:cNvSpPr>
            <a:spLocks noGrp="1"/>
          </p:cNvSpPr>
          <p:nvPr>
            <p:ph type="sldNum" sz="quarter" idx="12"/>
          </p:nvPr>
        </p:nvSpPr>
        <p:spPr/>
        <p:txBody>
          <a:bodyPr/>
          <a:lstStyle/>
          <a:p>
            <a:fld id="{CE2194B8-C0AF-4268-85CC-1524A8EDFFCF}" type="slidenum">
              <a:rPr lang="tr-TR" smtClean="0"/>
              <a:t>‹#›</a:t>
            </a:fld>
            <a:endParaRPr lang="tr-TR"/>
          </a:p>
        </p:txBody>
      </p:sp>
    </p:spTree>
    <p:extLst>
      <p:ext uri="{BB962C8B-B14F-4D97-AF65-F5344CB8AC3E}">
        <p14:creationId xmlns:p14="http://schemas.microsoft.com/office/powerpoint/2010/main" val="3755801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F12D79EF-651E-4F31-ACF6-AD89B5C47A78}"/>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 xmlns:a16="http://schemas.microsoft.com/office/drawing/2014/main" id="{224E0408-C9C6-4FEE-BE75-CB935932A0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 xmlns:a16="http://schemas.microsoft.com/office/drawing/2014/main" id="{A1F5648D-C95F-49D6-AC26-873AF34A4611}"/>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 xmlns:a16="http://schemas.microsoft.com/office/drawing/2014/main" id="{4E02936D-6BB8-4271-B31F-B5CC846A8D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 xmlns:a16="http://schemas.microsoft.com/office/drawing/2014/main" id="{261B830C-CD38-452A-9E73-DDCE272F19BF}"/>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 xmlns:a16="http://schemas.microsoft.com/office/drawing/2014/main" id="{638140C3-886A-4A24-BA41-EA79A7923EF3}"/>
              </a:ext>
            </a:extLst>
          </p:cNvPr>
          <p:cNvSpPr>
            <a:spLocks noGrp="1"/>
          </p:cNvSpPr>
          <p:nvPr>
            <p:ph type="dt" sz="half" idx="10"/>
          </p:nvPr>
        </p:nvSpPr>
        <p:spPr/>
        <p:txBody>
          <a:bodyPr/>
          <a:lstStyle/>
          <a:p>
            <a:fld id="{492D9501-8624-41ED-9A2B-EA62B26D7D86}" type="datetimeFigureOut">
              <a:rPr lang="tr-TR" smtClean="0"/>
              <a:t>11.10.2021</a:t>
            </a:fld>
            <a:endParaRPr lang="tr-TR"/>
          </a:p>
        </p:txBody>
      </p:sp>
      <p:sp>
        <p:nvSpPr>
          <p:cNvPr id="8" name="Alt Bilgi Yer Tutucusu 7">
            <a:extLst>
              <a:ext uri="{FF2B5EF4-FFF2-40B4-BE49-F238E27FC236}">
                <a16:creationId xmlns="" xmlns:a16="http://schemas.microsoft.com/office/drawing/2014/main" id="{857C61BD-B441-49F5-BA45-D7A070439DB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 xmlns:a16="http://schemas.microsoft.com/office/drawing/2014/main" id="{1D16F812-122F-4AC3-AE76-D4391C1DC97B}"/>
              </a:ext>
            </a:extLst>
          </p:cNvPr>
          <p:cNvSpPr>
            <a:spLocks noGrp="1"/>
          </p:cNvSpPr>
          <p:nvPr>
            <p:ph type="sldNum" sz="quarter" idx="12"/>
          </p:nvPr>
        </p:nvSpPr>
        <p:spPr/>
        <p:txBody>
          <a:bodyPr/>
          <a:lstStyle/>
          <a:p>
            <a:fld id="{CE2194B8-C0AF-4268-85CC-1524A8EDFFCF}" type="slidenum">
              <a:rPr lang="tr-TR" smtClean="0"/>
              <a:t>‹#›</a:t>
            </a:fld>
            <a:endParaRPr lang="tr-TR"/>
          </a:p>
        </p:txBody>
      </p:sp>
    </p:spTree>
    <p:extLst>
      <p:ext uri="{BB962C8B-B14F-4D97-AF65-F5344CB8AC3E}">
        <p14:creationId xmlns:p14="http://schemas.microsoft.com/office/powerpoint/2010/main" val="1641285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88BB5514-6A20-415E-AA1D-22603750343C}"/>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 xmlns:a16="http://schemas.microsoft.com/office/drawing/2014/main" id="{97E97424-114E-408D-8CDA-353AAD9BBDE9}"/>
              </a:ext>
            </a:extLst>
          </p:cNvPr>
          <p:cNvSpPr>
            <a:spLocks noGrp="1"/>
          </p:cNvSpPr>
          <p:nvPr>
            <p:ph type="dt" sz="half" idx="10"/>
          </p:nvPr>
        </p:nvSpPr>
        <p:spPr/>
        <p:txBody>
          <a:bodyPr/>
          <a:lstStyle/>
          <a:p>
            <a:fld id="{492D9501-8624-41ED-9A2B-EA62B26D7D86}" type="datetimeFigureOut">
              <a:rPr lang="tr-TR" smtClean="0"/>
              <a:t>11.10.2021</a:t>
            </a:fld>
            <a:endParaRPr lang="tr-TR"/>
          </a:p>
        </p:txBody>
      </p:sp>
      <p:sp>
        <p:nvSpPr>
          <p:cNvPr id="4" name="Alt Bilgi Yer Tutucusu 3">
            <a:extLst>
              <a:ext uri="{FF2B5EF4-FFF2-40B4-BE49-F238E27FC236}">
                <a16:creationId xmlns="" xmlns:a16="http://schemas.microsoft.com/office/drawing/2014/main" id="{A5D3BE93-EC53-408B-BCDB-38F2EF107F3E}"/>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 xmlns:a16="http://schemas.microsoft.com/office/drawing/2014/main" id="{4586955C-A425-4C0E-8107-9EC963C97245}"/>
              </a:ext>
            </a:extLst>
          </p:cNvPr>
          <p:cNvSpPr>
            <a:spLocks noGrp="1"/>
          </p:cNvSpPr>
          <p:nvPr>
            <p:ph type="sldNum" sz="quarter" idx="12"/>
          </p:nvPr>
        </p:nvSpPr>
        <p:spPr/>
        <p:txBody>
          <a:bodyPr/>
          <a:lstStyle/>
          <a:p>
            <a:fld id="{CE2194B8-C0AF-4268-85CC-1524A8EDFFCF}" type="slidenum">
              <a:rPr lang="tr-TR" smtClean="0"/>
              <a:t>‹#›</a:t>
            </a:fld>
            <a:endParaRPr lang="tr-TR"/>
          </a:p>
        </p:txBody>
      </p:sp>
    </p:spTree>
    <p:extLst>
      <p:ext uri="{BB962C8B-B14F-4D97-AF65-F5344CB8AC3E}">
        <p14:creationId xmlns:p14="http://schemas.microsoft.com/office/powerpoint/2010/main" val="2190462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 xmlns:a16="http://schemas.microsoft.com/office/drawing/2014/main" id="{F92DCB23-9752-4CAB-ABD6-F5DF0814E2D1}"/>
              </a:ext>
            </a:extLst>
          </p:cNvPr>
          <p:cNvSpPr>
            <a:spLocks noGrp="1"/>
          </p:cNvSpPr>
          <p:nvPr>
            <p:ph type="dt" sz="half" idx="10"/>
          </p:nvPr>
        </p:nvSpPr>
        <p:spPr/>
        <p:txBody>
          <a:bodyPr/>
          <a:lstStyle/>
          <a:p>
            <a:fld id="{492D9501-8624-41ED-9A2B-EA62B26D7D86}" type="datetimeFigureOut">
              <a:rPr lang="tr-TR" smtClean="0"/>
              <a:t>11.10.2021</a:t>
            </a:fld>
            <a:endParaRPr lang="tr-TR"/>
          </a:p>
        </p:txBody>
      </p:sp>
      <p:sp>
        <p:nvSpPr>
          <p:cNvPr id="3" name="Alt Bilgi Yer Tutucusu 2">
            <a:extLst>
              <a:ext uri="{FF2B5EF4-FFF2-40B4-BE49-F238E27FC236}">
                <a16:creationId xmlns="" xmlns:a16="http://schemas.microsoft.com/office/drawing/2014/main" id="{6F700A24-6679-4F4C-847F-C5A7C881F307}"/>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 xmlns:a16="http://schemas.microsoft.com/office/drawing/2014/main" id="{0BA67550-880C-4430-BF91-752814931697}"/>
              </a:ext>
            </a:extLst>
          </p:cNvPr>
          <p:cNvSpPr>
            <a:spLocks noGrp="1"/>
          </p:cNvSpPr>
          <p:nvPr>
            <p:ph type="sldNum" sz="quarter" idx="12"/>
          </p:nvPr>
        </p:nvSpPr>
        <p:spPr/>
        <p:txBody>
          <a:bodyPr/>
          <a:lstStyle/>
          <a:p>
            <a:fld id="{CE2194B8-C0AF-4268-85CC-1524A8EDFFCF}" type="slidenum">
              <a:rPr lang="tr-TR" smtClean="0"/>
              <a:t>‹#›</a:t>
            </a:fld>
            <a:endParaRPr lang="tr-TR"/>
          </a:p>
        </p:txBody>
      </p:sp>
    </p:spTree>
    <p:extLst>
      <p:ext uri="{BB962C8B-B14F-4D97-AF65-F5344CB8AC3E}">
        <p14:creationId xmlns:p14="http://schemas.microsoft.com/office/powerpoint/2010/main" val="1076193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E80636BB-87C6-4986-A636-A490933B75B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 xmlns:a16="http://schemas.microsoft.com/office/drawing/2014/main" id="{A515A318-D480-4349-9C82-D505800AF0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 xmlns:a16="http://schemas.microsoft.com/office/drawing/2014/main" id="{0A5BB07B-AB5B-4C00-A074-FD5A854842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 xmlns:a16="http://schemas.microsoft.com/office/drawing/2014/main" id="{069739DE-44CC-4DBD-9BEA-AC482A646093}"/>
              </a:ext>
            </a:extLst>
          </p:cNvPr>
          <p:cNvSpPr>
            <a:spLocks noGrp="1"/>
          </p:cNvSpPr>
          <p:nvPr>
            <p:ph type="dt" sz="half" idx="10"/>
          </p:nvPr>
        </p:nvSpPr>
        <p:spPr/>
        <p:txBody>
          <a:bodyPr/>
          <a:lstStyle/>
          <a:p>
            <a:fld id="{492D9501-8624-41ED-9A2B-EA62B26D7D86}" type="datetimeFigureOut">
              <a:rPr lang="tr-TR" smtClean="0"/>
              <a:t>11.10.2021</a:t>
            </a:fld>
            <a:endParaRPr lang="tr-TR"/>
          </a:p>
        </p:txBody>
      </p:sp>
      <p:sp>
        <p:nvSpPr>
          <p:cNvPr id="6" name="Alt Bilgi Yer Tutucusu 5">
            <a:extLst>
              <a:ext uri="{FF2B5EF4-FFF2-40B4-BE49-F238E27FC236}">
                <a16:creationId xmlns="" xmlns:a16="http://schemas.microsoft.com/office/drawing/2014/main" id="{D3063EB9-71FC-4390-AEF8-EC1E3A47AD8F}"/>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 xmlns:a16="http://schemas.microsoft.com/office/drawing/2014/main" id="{70F81EC3-234B-4A00-8BD4-7DBC3967C802}"/>
              </a:ext>
            </a:extLst>
          </p:cNvPr>
          <p:cNvSpPr>
            <a:spLocks noGrp="1"/>
          </p:cNvSpPr>
          <p:nvPr>
            <p:ph type="sldNum" sz="quarter" idx="12"/>
          </p:nvPr>
        </p:nvSpPr>
        <p:spPr/>
        <p:txBody>
          <a:bodyPr/>
          <a:lstStyle/>
          <a:p>
            <a:fld id="{CE2194B8-C0AF-4268-85CC-1524A8EDFFCF}" type="slidenum">
              <a:rPr lang="tr-TR" smtClean="0"/>
              <a:t>‹#›</a:t>
            </a:fld>
            <a:endParaRPr lang="tr-TR"/>
          </a:p>
        </p:txBody>
      </p:sp>
    </p:spTree>
    <p:extLst>
      <p:ext uri="{BB962C8B-B14F-4D97-AF65-F5344CB8AC3E}">
        <p14:creationId xmlns:p14="http://schemas.microsoft.com/office/powerpoint/2010/main" val="2516321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BFF4F447-7530-4876-96B7-F496A7B11AFC}"/>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 xmlns:a16="http://schemas.microsoft.com/office/drawing/2014/main" id="{96221E9C-B627-45D1-AD9A-3A479FE8CD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 xmlns:a16="http://schemas.microsoft.com/office/drawing/2014/main" id="{D1E824F9-7BD3-4A0D-AF39-928A7BE7E3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 xmlns:a16="http://schemas.microsoft.com/office/drawing/2014/main" id="{20E4AFAA-C650-4BCD-9D4D-F25DD20BCC80}"/>
              </a:ext>
            </a:extLst>
          </p:cNvPr>
          <p:cNvSpPr>
            <a:spLocks noGrp="1"/>
          </p:cNvSpPr>
          <p:nvPr>
            <p:ph type="dt" sz="half" idx="10"/>
          </p:nvPr>
        </p:nvSpPr>
        <p:spPr/>
        <p:txBody>
          <a:bodyPr/>
          <a:lstStyle/>
          <a:p>
            <a:fld id="{492D9501-8624-41ED-9A2B-EA62B26D7D86}" type="datetimeFigureOut">
              <a:rPr lang="tr-TR" smtClean="0"/>
              <a:t>11.10.2021</a:t>
            </a:fld>
            <a:endParaRPr lang="tr-TR"/>
          </a:p>
        </p:txBody>
      </p:sp>
      <p:sp>
        <p:nvSpPr>
          <p:cNvPr id="6" name="Alt Bilgi Yer Tutucusu 5">
            <a:extLst>
              <a:ext uri="{FF2B5EF4-FFF2-40B4-BE49-F238E27FC236}">
                <a16:creationId xmlns="" xmlns:a16="http://schemas.microsoft.com/office/drawing/2014/main" id="{1F79F9CC-DF9B-4691-A515-C3A2E23B9A0F}"/>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 xmlns:a16="http://schemas.microsoft.com/office/drawing/2014/main" id="{D3E28650-4C77-40C9-A8A1-F9FA66D95F67}"/>
              </a:ext>
            </a:extLst>
          </p:cNvPr>
          <p:cNvSpPr>
            <a:spLocks noGrp="1"/>
          </p:cNvSpPr>
          <p:nvPr>
            <p:ph type="sldNum" sz="quarter" idx="12"/>
          </p:nvPr>
        </p:nvSpPr>
        <p:spPr/>
        <p:txBody>
          <a:bodyPr/>
          <a:lstStyle/>
          <a:p>
            <a:fld id="{CE2194B8-C0AF-4268-85CC-1524A8EDFFCF}" type="slidenum">
              <a:rPr lang="tr-TR" smtClean="0"/>
              <a:t>‹#›</a:t>
            </a:fld>
            <a:endParaRPr lang="tr-TR"/>
          </a:p>
        </p:txBody>
      </p:sp>
    </p:spTree>
    <p:extLst>
      <p:ext uri="{BB962C8B-B14F-4D97-AF65-F5344CB8AC3E}">
        <p14:creationId xmlns:p14="http://schemas.microsoft.com/office/powerpoint/2010/main" val="1221679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 xmlns:a16="http://schemas.microsoft.com/office/drawing/2014/main" id="{01CA7C81-18C8-4322-A526-5643483545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 xmlns:a16="http://schemas.microsoft.com/office/drawing/2014/main" id="{8CBAA84C-63E5-466A-B3C5-7093AA8F52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 xmlns:a16="http://schemas.microsoft.com/office/drawing/2014/main" id="{208F1D8A-62E5-4C31-8BBB-CBEEDF570E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2D9501-8624-41ED-9A2B-EA62B26D7D86}" type="datetimeFigureOut">
              <a:rPr lang="tr-TR" smtClean="0"/>
              <a:t>11.10.2021</a:t>
            </a:fld>
            <a:endParaRPr lang="tr-TR"/>
          </a:p>
        </p:txBody>
      </p:sp>
      <p:sp>
        <p:nvSpPr>
          <p:cNvPr id="5" name="Alt Bilgi Yer Tutucusu 4">
            <a:extLst>
              <a:ext uri="{FF2B5EF4-FFF2-40B4-BE49-F238E27FC236}">
                <a16:creationId xmlns="" xmlns:a16="http://schemas.microsoft.com/office/drawing/2014/main" id="{2211D2F1-9380-4643-83BE-0B1FCE86A6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 xmlns:a16="http://schemas.microsoft.com/office/drawing/2014/main" id="{83388799-3343-4683-9ACC-BF1921B953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194B8-C0AF-4268-85CC-1524A8EDFFCF}" type="slidenum">
              <a:rPr lang="tr-TR" smtClean="0"/>
              <a:t>‹#›</a:t>
            </a:fld>
            <a:endParaRPr lang="tr-TR"/>
          </a:p>
        </p:txBody>
      </p:sp>
    </p:spTree>
    <p:extLst>
      <p:ext uri="{BB962C8B-B14F-4D97-AF65-F5344CB8AC3E}">
        <p14:creationId xmlns:p14="http://schemas.microsoft.com/office/powerpoint/2010/main" val="9040562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31.wmf"/><Relationship Id="rId3" Type="http://schemas.openxmlformats.org/officeDocument/2006/relationships/notesSlide" Target="../notesSlides/notesSlide1.xml"/><Relationship Id="rId7" Type="http://schemas.openxmlformats.org/officeDocument/2006/relationships/image" Target="../media/image28.wmf"/><Relationship Id="rId12"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30.wmf"/><Relationship Id="rId5" Type="http://schemas.openxmlformats.org/officeDocument/2006/relationships/image" Target="../media/image27.wmf"/><Relationship Id="rId15" Type="http://schemas.openxmlformats.org/officeDocument/2006/relationships/image" Target="../media/image32.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29.wmf"/><Relationship Id="rId14" Type="http://schemas.openxmlformats.org/officeDocument/2006/relationships/oleObject" Target="../embeddings/oleObject6.bin"/></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53.png"/><Relationship Id="rId3" Type="http://schemas.openxmlformats.org/officeDocument/2006/relationships/image" Target="../media/image55.jpeg"/><Relationship Id="rId7" Type="http://schemas.openxmlformats.org/officeDocument/2006/relationships/image" Target="../media/image59.jpeg"/><Relationship Id="rId12" Type="http://schemas.openxmlformats.org/officeDocument/2006/relationships/image" Target="../media/image6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 Id="rId1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4.xml.rels><?xml version="1.0" encoding="UTF-8" standalone="yes"?>
<Relationships xmlns="http://schemas.openxmlformats.org/package/2006/relationships"><Relationship Id="rId3" Type="http://schemas.openxmlformats.org/officeDocument/2006/relationships/hyperlink" Target="https://hsgm.saglik.gov.tr/" TargetMode="External"/><Relationship Id="rId2" Type="http://schemas.openxmlformats.org/officeDocument/2006/relationships/hyperlink" Target="https://www.sagligim.gov.tr/"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9000" b="19000"/>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F07F72F7-1EAF-4485-80D0-A82EC7A5A9FE}"/>
              </a:ext>
            </a:extLst>
          </p:cNvPr>
          <p:cNvSpPr>
            <a:spLocks noGrp="1"/>
          </p:cNvSpPr>
          <p:nvPr>
            <p:ph type="ctrTitle"/>
          </p:nvPr>
        </p:nvSpPr>
        <p:spPr>
          <a:xfrm>
            <a:off x="1524000" y="833121"/>
            <a:ext cx="9144000" cy="2204719"/>
          </a:xfrm>
        </p:spPr>
        <p:txBody>
          <a:bodyPr>
            <a:normAutofit/>
          </a:bodyPr>
          <a:lstStyle/>
          <a:p>
            <a:r>
              <a:rPr lang="tr-TR" sz="9600" b="1" dirty="0">
                <a:solidFill>
                  <a:srgbClr val="FF0000"/>
                </a:solidFill>
                <a:effectLst>
                  <a:outerShdw blurRad="38100" dist="38100" dir="2700000" algn="tl">
                    <a:srgbClr val="000000">
                      <a:alpha val="43137"/>
                    </a:srgbClr>
                  </a:outerShdw>
                </a:effectLst>
                <a:latin typeface="Gill Sans Ultra Bold" panose="020B0A02020104020203" pitchFamily="34" charset="0"/>
              </a:rPr>
              <a:t>B</a:t>
            </a:r>
            <a:r>
              <a:rPr lang="tr-TR" sz="9600" b="1" dirty="0">
                <a:solidFill>
                  <a:srgbClr val="92D050"/>
                </a:solidFill>
                <a:effectLst>
                  <a:outerShdw blurRad="38100" dist="38100" dir="2700000" algn="tl">
                    <a:srgbClr val="000000">
                      <a:alpha val="43137"/>
                    </a:srgbClr>
                  </a:outerShdw>
                </a:effectLst>
                <a:latin typeface="Gill Sans Ultra Bold" panose="020B0A02020104020203" pitchFamily="34" charset="0"/>
              </a:rPr>
              <a:t>E</a:t>
            </a:r>
            <a:r>
              <a:rPr lang="tr-TR" sz="9600" b="1" dirty="0">
                <a:solidFill>
                  <a:srgbClr val="00B0F0"/>
                </a:solidFill>
                <a:effectLst>
                  <a:outerShdw blurRad="38100" dist="38100" dir="2700000" algn="tl">
                    <a:srgbClr val="000000">
                      <a:alpha val="43137"/>
                    </a:srgbClr>
                  </a:outerShdw>
                </a:effectLst>
                <a:latin typeface="Gill Sans Ultra Bold" panose="020B0A02020104020203" pitchFamily="34" charset="0"/>
              </a:rPr>
              <a:t>S</a:t>
            </a:r>
            <a:r>
              <a:rPr lang="tr-TR" sz="9600" b="1" dirty="0">
                <a:solidFill>
                  <a:srgbClr val="7030A0"/>
                </a:solidFill>
                <a:effectLst>
                  <a:outerShdw blurRad="38100" dist="38100" dir="2700000" algn="tl">
                    <a:srgbClr val="000000">
                      <a:alpha val="43137"/>
                    </a:srgbClr>
                  </a:outerShdw>
                </a:effectLst>
                <a:latin typeface="Gill Sans Ultra Bold" panose="020B0A02020104020203" pitchFamily="34" charset="0"/>
              </a:rPr>
              <a:t>L</a:t>
            </a:r>
            <a:r>
              <a:rPr lang="tr-TR" sz="9600" b="1" dirty="0">
                <a:solidFill>
                  <a:srgbClr val="FF3399"/>
                </a:solidFill>
                <a:effectLst>
                  <a:outerShdw blurRad="38100" dist="38100" dir="2700000" algn="tl">
                    <a:srgbClr val="000000">
                      <a:alpha val="43137"/>
                    </a:srgbClr>
                  </a:outerShdw>
                </a:effectLst>
                <a:latin typeface="Gill Sans Ultra Bold" panose="020B0A02020104020203" pitchFamily="34" charset="0"/>
              </a:rPr>
              <a:t>E</a:t>
            </a:r>
            <a:r>
              <a:rPr lang="tr-TR" sz="9600" b="1" dirty="0">
                <a:solidFill>
                  <a:schemeClr val="accent2">
                    <a:lumMod val="60000"/>
                    <a:lumOff val="40000"/>
                  </a:schemeClr>
                </a:solidFill>
                <a:effectLst>
                  <a:outerShdw blurRad="38100" dist="38100" dir="2700000" algn="tl">
                    <a:srgbClr val="000000">
                      <a:alpha val="43137"/>
                    </a:srgbClr>
                  </a:outerShdw>
                </a:effectLst>
                <a:latin typeface="Gill Sans Ultra Bold" panose="020B0A02020104020203" pitchFamily="34" charset="0"/>
              </a:rPr>
              <a:t>N</a:t>
            </a:r>
            <a:r>
              <a:rPr lang="tr-TR" sz="9600" b="1" dirty="0">
                <a:solidFill>
                  <a:srgbClr val="002060"/>
                </a:solidFill>
                <a:effectLst>
                  <a:outerShdw blurRad="38100" dist="38100" dir="2700000" algn="tl">
                    <a:srgbClr val="000000">
                      <a:alpha val="43137"/>
                    </a:srgbClr>
                  </a:outerShdw>
                </a:effectLst>
                <a:latin typeface="Gill Sans Ultra Bold" panose="020B0A02020104020203" pitchFamily="34" charset="0"/>
              </a:rPr>
              <a:t>M</a:t>
            </a:r>
            <a:r>
              <a:rPr lang="tr-TR" sz="9600" b="1" dirty="0">
                <a:solidFill>
                  <a:srgbClr val="FFFF00"/>
                </a:solidFill>
                <a:effectLst>
                  <a:outerShdw blurRad="38100" dist="38100" dir="2700000" algn="tl">
                    <a:srgbClr val="000000">
                      <a:alpha val="43137"/>
                    </a:srgbClr>
                  </a:outerShdw>
                </a:effectLst>
                <a:latin typeface="Gill Sans Ultra Bold" panose="020B0A02020104020203" pitchFamily="34" charset="0"/>
              </a:rPr>
              <a:t>E</a:t>
            </a:r>
          </a:p>
        </p:txBody>
      </p:sp>
      <p:sp>
        <p:nvSpPr>
          <p:cNvPr id="3" name="Alt Başlık 2">
            <a:extLst>
              <a:ext uri="{FF2B5EF4-FFF2-40B4-BE49-F238E27FC236}">
                <a16:creationId xmlns="" xmlns:a16="http://schemas.microsoft.com/office/drawing/2014/main" id="{75B0C295-1282-4217-8834-7BC1669C56E7}"/>
              </a:ext>
            </a:extLst>
          </p:cNvPr>
          <p:cNvSpPr>
            <a:spLocks noGrp="1"/>
          </p:cNvSpPr>
          <p:nvPr>
            <p:ph type="subTitle" idx="1"/>
          </p:nvPr>
        </p:nvSpPr>
        <p:spPr>
          <a:xfrm>
            <a:off x="8595360" y="5740400"/>
            <a:ext cx="3220720" cy="912746"/>
          </a:xfrm>
        </p:spPr>
        <p:txBody>
          <a:bodyPr>
            <a:normAutofit fontScale="70000" lnSpcReduction="20000"/>
          </a:bodyPr>
          <a:lstStyle/>
          <a:p>
            <a:pPr algn="ctr">
              <a:spcBef>
                <a:spcPct val="50000"/>
              </a:spcBef>
            </a:pPr>
            <a:r>
              <a:rPr lang="tr-TR" b="1" dirty="0">
                <a:latin typeface="Times New Roman" panose="02020603050405020304" pitchFamily="18" charset="0"/>
                <a:cs typeface="Times New Roman" panose="02020603050405020304" pitchFamily="18" charset="0"/>
              </a:rPr>
              <a:t>Uzm. Dr. </a:t>
            </a:r>
            <a:r>
              <a:rPr lang="tr-TR" b="1" dirty="0" err="1">
                <a:latin typeface="Times New Roman" panose="02020603050405020304" pitchFamily="18" charset="0"/>
                <a:cs typeface="Times New Roman" panose="02020603050405020304" pitchFamily="18" charset="0"/>
              </a:rPr>
              <a:t>Edanur</a:t>
            </a:r>
            <a:r>
              <a:rPr lang="tr-TR" b="1" dirty="0">
                <a:latin typeface="Times New Roman" panose="02020603050405020304" pitchFamily="18" charset="0"/>
                <a:cs typeface="Times New Roman" panose="02020603050405020304" pitchFamily="18" charset="0"/>
              </a:rPr>
              <a:t> KÖYCEĞİZ</a:t>
            </a:r>
          </a:p>
          <a:p>
            <a:pPr algn="ctr">
              <a:spcBef>
                <a:spcPct val="50000"/>
              </a:spcBef>
            </a:pPr>
            <a:r>
              <a:rPr lang="tr-TR" sz="2400" b="1" dirty="0">
                <a:latin typeface="Times New Roman" panose="02020603050405020304" pitchFamily="18" charset="0"/>
                <a:cs typeface="Times New Roman" panose="02020603050405020304" pitchFamily="18" charset="0"/>
              </a:rPr>
              <a:t>Halk Sağlığı Uzmanı</a:t>
            </a:r>
          </a:p>
          <a:p>
            <a:pPr algn="ctr">
              <a:spcBef>
                <a:spcPct val="50000"/>
              </a:spcBef>
            </a:pPr>
            <a:r>
              <a:rPr lang="tr-TR" sz="2400" b="1" dirty="0">
                <a:latin typeface="Times New Roman" panose="02020603050405020304" pitchFamily="18" charset="0"/>
                <a:cs typeface="Times New Roman" panose="02020603050405020304" pitchFamily="18" charset="0"/>
              </a:rPr>
              <a:t>Birim Sorumlusu</a:t>
            </a:r>
          </a:p>
          <a:p>
            <a:endParaRPr lang="tr-TR" dirty="0"/>
          </a:p>
        </p:txBody>
      </p:sp>
      <p:pic>
        <p:nvPicPr>
          <p:cNvPr id="4" name="Resim 3">
            <a:extLst>
              <a:ext uri="{FF2B5EF4-FFF2-40B4-BE49-F238E27FC236}">
                <a16:creationId xmlns="" xmlns:a16="http://schemas.microsoft.com/office/drawing/2014/main" id="{0F9B05B2-56D3-4FCB-8F2C-0B4523027A8E}"/>
              </a:ext>
            </a:extLst>
          </p:cNvPr>
          <p:cNvPicPr>
            <a:picLocks noChangeAspect="1"/>
          </p:cNvPicPr>
          <p:nvPr/>
        </p:nvPicPr>
        <p:blipFill>
          <a:blip r:embed="rId3"/>
          <a:stretch>
            <a:fillRect/>
          </a:stretch>
        </p:blipFill>
        <p:spPr>
          <a:xfrm>
            <a:off x="0" y="119510"/>
            <a:ext cx="5536767" cy="1783935"/>
          </a:xfrm>
          <a:prstGeom prst="rect">
            <a:avLst/>
          </a:prstGeom>
        </p:spPr>
      </p:pic>
    </p:spTree>
    <p:extLst>
      <p:ext uri="{BB962C8B-B14F-4D97-AF65-F5344CB8AC3E}">
        <p14:creationId xmlns:p14="http://schemas.microsoft.com/office/powerpoint/2010/main" val="3506941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BDE3B435-6DFB-46A7-BFEF-F26A4E3D5B4D}"/>
              </a:ext>
            </a:extLst>
          </p:cNvPr>
          <p:cNvSpPr>
            <a:spLocks noGrp="1"/>
          </p:cNvSpPr>
          <p:nvPr>
            <p:ph type="title"/>
          </p:nvPr>
        </p:nvSpPr>
        <p:spPr/>
        <p:txBody>
          <a:bodyPr>
            <a:normAutofit fontScale="90000"/>
          </a:bodyPr>
          <a:lstStyle/>
          <a:p>
            <a:pPr algn="ctr"/>
            <a:r>
              <a:rPr lang="tr-TR" b="1" dirty="0">
                <a:solidFill>
                  <a:srgbClr val="FF0000"/>
                </a:solidFill>
                <a:latin typeface="Times New Roman" panose="02020603050405020304" pitchFamily="18" charset="0"/>
                <a:cs typeface="Times New Roman" panose="02020603050405020304" pitchFamily="18" charset="0"/>
              </a:rPr>
              <a:t>Et-Yumurta-Baklagiller-Yağlı Tohumlar-Sert Kabuklu Yemişler Grubu</a:t>
            </a:r>
            <a:r>
              <a:rPr lang="tr-TR" dirty="0"/>
              <a:t/>
            </a:r>
            <a:br>
              <a:rPr lang="tr-TR" dirty="0"/>
            </a:br>
            <a:endParaRPr lang="tr-TR" dirty="0"/>
          </a:p>
        </p:txBody>
      </p:sp>
      <p:sp>
        <p:nvSpPr>
          <p:cNvPr id="3" name="İçerik Yer Tutucusu 2">
            <a:extLst>
              <a:ext uri="{FF2B5EF4-FFF2-40B4-BE49-F238E27FC236}">
                <a16:creationId xmlns="" xmlns:a16="http://schemas.microsoft.com/office/drawing/2014/main" id="{9EC197EF-F95F-4C71-9D4F-830FB28102B8}"/>
              </a:ext>
            </a:extLst>
          </p:cNvPr>
          <p:cNvSpPr>
            <a:spLocks noGrp="1"/>
          </p:cNvSpPr>
          <p:nvPr>
            <p:ph idx="1"/>
          </p:nvPr>
        </p:nvSpPr>
        <p:spPr/>
        <p:txBody>
          <a:bodyPr>
            <a:normAutofit/>
          </a:bodyPr>
          <a:lstStyle/>
          <a:p>
            <a:r>
              <a:rPr lang="tr-TR" dirty="0"/>
              <a:t>Protein, Demir, Çinko, Fosfor, Magnezyum, B2, B3, B6, B12 </a:t>
            </a:r>
          </a:p>
          <a:p>
            <a:pPr marL="0" indent="0">
              <a:buNone/>
            </a:pPr>
            <a:r>
              <a:rPr lang="tr-TR" dirty="0"/>
              <a:t>Vitamini içerirler.</a:t>
            </a:r>
          </a:p>
          <a:p>
            <a:pPr marL="0" indent="0">
              <a:buNone/>
            </a:pPr>
            <a:r>
              <a:rPr lang="tr-TR" sz="4400" b="1" dirty="0">
                <a:solidFill>
                  <a:srgbClr val="FF0000"/>
                </a:solidFill>
                <a:latin typeface="Times New Roman" panose="02020603050405020304" pitchFamily="18" charset="0"/>
                <a:cs typeface="Times New Roman" panose="02020603050405020304" pitchFamily="18" charset="0"/>
              </a:rPr>
              <a:t>Önemi:</a:t>
            </a:r>
          </a:p>
          <a:p>
            <a:pPr>
              <a:buFont typeface="Wingdings" panose="05000000000000000000" pitchFamily="2" charset="2"/>
              <a:buChar char="ü"/>
            </a:pPr>
            <a:r>
              <a:rPr lang="tr-TR" dirty="0">
                <a:latin typeface="Times New Roman" panose="02020603050405020304" pitchFamily="18" charset="0"/>
                <a:cs typeface="Times New Roman" panose="02020603050405020304" pitchFamily="18" charset="0"/>
              </a:rPr>
              <a:t>   Büyüme ve Gelişme</a:t>
            </a:r>
          </a:p>
          <a:p>
            <a:pPr>
              <a:buFont typeface="Wingdings" panose="05000000000000000000" pitchFamily="2" charset="2"/>
              <a:buChar char="ü"/>
            </a:pPr>
            <a:r>
              <a:rPr lang="tr-TR" dirty="0">
                <a:latin typeface="Times New Roman" panose="02020603050405020304" pitchFamily="18" charset="0"/>
                <a:cs typeface="Times New Roman" panose="02020603050405020304" pitchFamily="18" charset="0"/>
              </a:rPr>
              <a:t>   Hücrelerin Yenilenmesi ve Doku Onarımı</a:t>
            </a:r>
          </a:p>
          <a:p>
            <a:pPr>
              <a:buFont typeface="Wingdings" panose="05000000000000000000" pitchFamily="2" charset="2"/>
              <a:buChar char="ü"/>
            </a:pPr>
            <a:r>
              <a:rPr lang="tr-TR" dirty="0">
                <a:latin typeface="Times New Roman" panose="02020603050405020304" pitchFamily="18" charset="0"/>
                <a:cs typeface="Times New Roman" panose="02020603050405020304" pitchFamily="18" charset="0"/>
              </a:rPr>
              <a:t>   Kan Yapımı</a:t>
            </a:r>
          </a:p>
          <a:p>
            <a:pPr>
              <a:buFont typeface="Wingdings" panose="05000000000000000000" pitchFamily="2" charset="2"/>
              <a:buChar char="ü"/>
            </a:pPr>
            <a:r>
              <a:rPr lang="tr-TR" dirty="0">
                <a:latin typeface="Times New Roman" panose="02020603050405020304" pitchFamily="18" charset="0"/>
                <a:cs typeface="Times New Roman" panose="02020603050405020304" pitchFamily="18" charset="0"/>
              </a:rPr>
              <a:t>   Sinir, Sindirim Sistemi ve Deri Sağlığı</a:t>
            </a:r>
          </a:p>
          <a:p>
            <a:pPr>
              <a:buFont typeface="Wingdings" panose="05000000000000000000" pitchFamily="2" charset="2"/>
              <a:buChar char="ü"/>
            </a:pPr>
            <a:r>
              <a:rPr lang="tr-TR" dirty="0">
                <a:latin typeface="Times New Roman" panose="02020603050405020304" pitchFamily="18" charset="0"/>
                <a:cs typeface="Times New Roman" panose="02020603050405020304" pitchFamily="18" charset="0"/>
              </a:rPr>
              <a:t>   Hastalıklara Karşı Direnç</a:t>
            </a:r>
          </a:p>
          <a:p>
            <a:endParaRPr lang="tr-TR" dirty="0"/>
          </a:p>
        </p:txBody>
      </p:sp>
      <p:pic>
        <p:nvPicPr>
          <p:cNvPr id="5" name="Resim 4">
            <a:extLst>
              <a:ext uri="{FF2B5EF4-FFF2-40B4-BE49-F238E27FC236}">
                <a16:creationId xmlns="" xmlns:a16="http://schemas.microsoft.com/office/drawing/2014/main" id="{A6E1A764-D5BE-43C5-AB10-8C58306F9A7A}"/>
              </a:ext>
            </a:extLst>
          </p:cNvPr>
          <p:cNvPicPr>
            <a:picLocks noChangeAspect="1"/>
          </p:cNvPicPr>
          <p:nvPr/>
        </p:nvPicPr>
        <p:blipFill>
          <a:blip r:embed="rId2"/>
          <a:stretch>
            <a:fillRect/>
          </a:stretch>
        </p:blipFill>
        <p:spPr>
          <a:xfrm>
            <a:off x="9393930" y="1411532"/>
            <a:ext cx="2517866" cy="2231343"/>
          </a:xfrm>
          <a:prstGeom prst="rect">
            <a:avLst/>
          </a:prstGeom>
        </p:spPr>
      </p:pic>
      <p:pic>
        <p:nvPicPr>
          <p:cNvPr id="6" name="Resim 5">
            <a:extLst>
              <a:ext uri="{FF2B5EF4-FFF2-40B4-BE49-F238E27FC236}">
                <a16:creationId xmlns="" xmlns:a16="http://schemas.microsoft.com/office/drawing/2014/main" id="{E5363082-88A0-462E-A3E1-B0074C78099D}"/>
              </a:ext>
            </a:extLst>
          </p:cNvPr>
          <p:cNvPicPr>
            <a:picLocks noChangeAspect="1"/>
          </p:cNvPicPr>
          <p:nvPr/>
        </p:nvPicPr>
        <p:blipFill>
          <a:blip r:embed="rId3"/>
          <a:stretch>
            <a:fillRect/>
          </a:stretch>
        </p:blipFill>
        <p:spPr>
          <a:xfrm>
            <a:off x="8072029" y="3987952"/>
            <a:ext cx="3014113" cy="2231344"/>
          </a:xfrm>
          <a:prstGeom prst="rect">
            <a:avLst/>
          </a:prstGeom>
        </p:spPr>
      </p:pic>
    </p:spTree>
    <p:extLst>
      <p:ext uri="{BB962C8B-B14F-4D97-AF65-F5344CB8AC3E}">
        <p14:creationId xmlns:p14="http://schemas.microsoft.com/office/powerpoint/2010/main" val="1761107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pPr lvl="0" algn="ctr"/>
            <a:r>
              <a:rPr lang="tr-TR" sz="4800" b="1" dirty="0">
                <a:solidFill>
                  <a:srgbClr val="FF0000"/>
                </a:solidFill>
                <a:latin typeface="Times New Roman" panose="02020603050405020304" pitchFamily="18" charset="0"/>
                <a:cs typeface="Times New Roman" panose="02020603050405020304" pitchFamily="18" charset="0"/>
              </a:rPr>
              <a:t>YUMURTA</a:t>
            </a:r>
          </a:p>
        </p:txBody>
      </p:sp>
      <p:sp>
        <p:nvSpPr>
          <p:cNvPr id="3" name="2 İçerik Yer Tutucusu"/>
          <p:cNvSpPr>
            <a:spLocks noGrp="1"/>
          </p:cNvSpPr>
          <p:nvPr>
            <p:ph idx="1"/>
          </p:nvPr>
        </p:nvSpPr>
        <p:spPr>
          <a:xfrm>
            <a:off x="914400" y="1690688"/>
            <a:ext cx="10997184" cy="4557712"/>
          </a:xfrm>
        </p:spPr>
        <p:txBody>
          <a:bodyPr>
            <a:normAutofit/>
          </a:bodyPr>
          <a:lstStyle/>
          <a:p>
            <a:pPr lvl="0">
              <a:buClrTx/>
              <a:buFont typeface="Wingdings" panose="05000000000000000000" pitchFamily="2" charset="2"/>
              <a:buChar char="ü"/>
            </a:pPr>
            <a:r>
              <a:rPr lang="tr-TR" dirty="0">
                <a:latin typeface="Comic Sans MS" pitchFamily="66" charset="0"/>
              </a:rPr>
              <a:t>Kaliteli Protein ( Büyüme Gelişme- Doku Onarımı)</a:t>
            </a:r>
          </a:p>
          <a:p>
            <a:pPr lvl="0">
              <a:buClrTx/>
              <a:buFont typeface="Wingdings" panose="05000000000000000000" pitchFamily="2" charset="2"/>
              <a:buChar char="ü"/>
            </a:pPr>
            <a:r>
              <a:rPr lang="tr-TR" dirty="0">
                <a:latin typeface="Comic Sans MS" pitchFamily="66" charset="0"/>
              </a:rPr>
              <a:t>Vitamin ve Mineral Açısından Zengin</a:t>
            </a:r>
          </a:p>
        </p:txBody>
      </p:sp>
      <p:pic>
        <p:nvPicPr>
          <p:cNvPr id="8" name="Resim 7">
            <a:extLst>
              <a:ext uri="{FF2B5EF4-FFF2-40B4-BE49-F238E27FC236}">
                <a16:creationId xmlns="" xmlns:a16="http://schemas.microsoft.com/office/drawing/2014/main" id="{8DF40B76-CBCB-4CE4-B083-128813928375}"/>
              </a:ext>
            </a:extLst>
          </p:cNvPr>
          <p:cNvPicPr>
            <a:picLocks noChangeAspect="1"/>
          </p:cNvPicPr>
          <p:nvPr/>
        </p:nvPicPr>
        <p:blipFill>
          <a:blip r:embed="rId2"/>
          <a:stretch>
            <a:fillRect/>
          </a:stretch>
        </p:blipFill>
        <p:spPr>
          <a:xfrm>
            <a:off x="5654351" y="2629872"/>
            <a:ext cx="5350808" cy="3394593"/>
          </a:xfrm>
          <a:prstGeom prst="rect">
            <a:avLst/>
          </a:prstGeom>
        </p:spPr>
      </p:pic>
    </p:spTree>
    <p:extLst>
      <p:ext uri="{BB962C8B-B14F-4D97-AF65-F5344CB8AC3E}">
        <p14:creationId xmlns:p14="http://schemas.microsoft.com/office/powerpoint/2010/main" val="788617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pPr lvl="0" algn="ctr"/>
            <a:r>
              <a:rPr lang="tr-TR" sz="4800" b="1" dirty="0">
                <a:solidFill>
                  <a:srgbClr val="FF0000"/>
                </a:solidFill>
                <a:latin typeface="Times New Roman" panose="02020603050405020304" pitchFamily="18" charset="0"/>
                <a:cs typeface="Times New Roman" panose="02020603050405020304" pitchFamily="18" charset="0"/>
              </a:rPr>
              <a:t>KIRMIZI ET</a:t>
            </a:r>
            <a:endParaRPr lang="tr-TR" sz="4800" dirty="0">
              <a:solidFill>
                <a:srgbClr val="FF0000"/>
              </a:solidFill>
              <a:latin typeface="Times New Roman" panose="02020603050405020304" pitchFamily="18" charset="0"/>
              <a:cs typeface="Times New Roman" panose="02020603050405020304" pitchFamily="18" charset="0"/>
            </a:endParaRPr>
          </a:p>
        </p:txBody>
      </p:sp>
      <p:sp>
        <p:nvSpPr>
          <p:cNvPr id="3" name="2 İçerik Yer Tutucusu"/>
          <p:cNvSpPr>
            <a:spLocks noGrp="1"/>
          </p:cNvSpPr>
          <p:nvPr>
            <p:ph idx="1"/>
          </p:nvPr>
        </p:nvSpPr>
        <p:spPr/>
        <p:txBody>
          <a:bodyPr/>
          <a:lstStyle/>
          <a:p>
            <a:pPr lvl="0">
              <a:buClr>
                <a:schemeClr val="tx1"/>
              </a:buClr>
              <a:buFont typeface="Wingdings" panose="05000000000000000000" pitchFamily="2" charset="2"/>
              <a:buChar char="ü"/>
            </a:pPr>
            <a:r>
              <a:rPr lang="tr-TR" dirty="0">
                <a:latin typeface="Times New Roman" panose="02020603050405020304" pitchFamily="18" charset="0"/>
                <a:cs typeface="Times New Roman" panose="02020603050405020304" pitchFamily="18" charset="0"/>
              </a:rPr>
              <a:t>Kaliteli Protein (Büyüme Gelişme)</a:t>
            </a:r>
          </a:p>
          <a:p>
            <a:pPr lvl="0">
              <a:buClr>
                <a:schemeClr val="tx1"/>
              </a:buClr>
              <a:buFont typeface="Wingdings" panose="05000000000000000000" pitchFamily="2" charset="2"/>
              <a:buChar char="ü"/>
            </a:pPr>
            <a:r>
              <a:rPr lang="tr-TR" dirty="0">
                <a:latin typeface="Times New Roman" panose="02020603050405020304" pitchFamily="18" charset="0"/>
                <a:cs typeface="Times New Roman" panose="02020603050405020304" pitchFamily="18" charset="0"/>
              </a:rPr>
              <a:t>Demir, B12 (Eksikliğinde Kansızlık)</a:t>
            </a:r>
          </a:p>
          <a:p>
            <a:pPr>
              <a:buNone/>
            </a:pPr>
            <a:endParaRPr lang="tr-TR" dirty="0"/>
          </a:p>
        </p:txBody>
      </p:sp>
      <p:pic>
        <p:nvPicPr>
          <p:cNvPr id="4" name="Resim 3">
            <a:extLst>
              <a:ext uri="{FF2B5EF4-FFF2-40B4-BE49-F238E27FC236}">
                <a16:creationId xmlns="" xmlns:a16="http://schemas.microsoft.com/office/drawing/2014/main" id="{FBB99563-A277-48F1-A456-9C05BAAC8E1C}"/>
              </a:ext>
            </a:extLst>
          </p:cNvPr>
          <p:cNvPicPr>
            <a:picLocks noChangeAspect="1"/>
          </p:cNvPicPr>
          <p:nvPr/>
        </p:nvPicPr>
        <p:blipFill>
          <a:blip r:embed="rId2"/>
          <a:stretch>
            <a:fillRect/>
          </a:stretch>
        </p:blipFill>
        <p:spPr>
          <a:xfrm>
            <a:off x="2294359" y="3616012"/>
            <a:ext cx="4516988" cy="2554050"/>
          </a:xfrm>
          <a:prstGeom prst="rect">
            <a:avLst/>
          </a:prstGeom>
        </p:spPr>
      </p:pic>
      <p:pic>
        <p:nvPicPr>
          <p:cNvPr id="7" name="Resim 6">
            <a:extLst>
              <a:ext uri="{FF2B5EF4-FFF2-40B4-BE49-F238E27FC236}">
                <a16:creationId xmlns="" xmlns:a16="http://schemas.microsoft.com/office/drawing/2014/main" id="{404A164A-49F4-4BA8-ADC9-1D53C55BD36C}"/>
              </a:ext>
            </a:extLst>
          </p:cNvPr>
          <p:cNvPicPr>
            <a:picLocks noChangeAspect="1"/>
          </p:cNvPicPr>
          <p:nvPr/>
        </p:nvPicPr>
        <p:blipFill>
          <a:blip r:embed="rId3"/>
          <a:stretch>
            <a:fillRect/>
          </a:stretch>
        </p:blipFill>
        <p:spPr>
          <a:xfrm>
            <a:off x="7445289" y="1624898"/>
            <a:ext cx="4050128" cy="2695176"/>
          </a:xfrm>
          <a:prstGeom prst="rect">
            <a:avLst/>
          </a:prstGeom>
        </p:spPr>
      </p:pic>
    </p:spTree>
    <p:extLst>
      <p:ext uri="{BB962C8B-B14F-4D97-AF65-F5344CB8AC3E}">
        <p14:creationId xmlns:p14="http://schemas.microsoft.com/office/powerpoint/2010/main" val="371345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pPr lvl="0" algn="ctr"/>
            <a:r>
              <a:rPr lang="tr-TR" sz="4800" b="1" dirty="0">
                <a:solidFill>
                  <a:srgbClr val="FF0000"/>
                </a:solidFill>
                <a:latin typeface="Times New Roman" panose="02020603050405020304" pitchFamily="18" charset="0"/>
                <a:cs typeface="Times New Roman" panose="02020603050405020304" pitchFamily="18" charset="0"/>
              </a:rPr>
              <a:t>BALIK</a:t>
            </a:r>
            <a:endParaRPr lang="tr-TR" sz="4800" dirty="0">
              <a:solidFill>
                <a:srgbClr val="FF0000"/>
              </a:solidFill>
              <a:latin typeface="Times New Roman" panose="02020603050405020304" pitchFamily="18" charset="0"/>
              <a:cs typeface="Times New Roman" panose="02020603050405020304" pitchFamily="18" charset="0"/>
            </a:endParaRPr>
          </a:p>
        </p:txBody>
      </p:sp>
      <p:sp>
        <p:nvSpPr>
          <p:cNvPr id="3" name="2 İçerik Yer Tutucusu"/>
          <p:cNvSpPr>
            <a:spLocks noGrp="1"/>
          </p:cNvSpPr>
          <p:nvPr>
            <p:ph idx="1"/>
          </p:nvPr>
        </p:nvSpPr>
        <p:spPr/>
        <p:txBody>
          <a:bodyPr>
            <a:normAutofit/>
          </a:bodyPr>
          <a:lstStyle/>
          <a:p>
            <a:pPr marL="285750" indent="-285750">
              <a:buClrTx/>
              <a:buFont typeface="Wingdings" panose="05000000000000000000" pitchFamily="2" charset="2"/>
              <a:buChar char="ü"/>
            </a:pPr>
            <a:r>
              <a:rPr lang="tr-TR" sz="2800" b="1" dirty="0">
                <a:latin typeface="Times New Roman" panose="02020603050405020304" pitchFamily="18" charset="0"/>
                <a:cs typeface="Times New Roman" panose="02020603050405020304" pitchFamily="18" charset="0"/>
              </a:rPr>
              <a:t>Omega-3 Yağ Asidi İçerir. </a:t>
            </a:r>
          </a:p>
          <a:p>
            <a:pPr lvl="0">
              <a:buClrTx/>
              <a:buFont typeface="Wingdings" panose="05000000000000000000" pitchFamily="2" charset="2"/>
              <a:buChar char="ü"/>
            </a:pPr>
            <a:r>
              <a:rPr lang="tr-TR" sz="2800" b="1" dirty="0">
                <a:latin typeface="Times New Roman" panose="02020603050405020304" pitchFamily="18" charset="0"/>
                <a:cs typeface="Times New Roman" panose="02020603050405020304" pitchFamily="18" charset="0"/>
              </a:rPr>
              <a:t>Öğrenmeyi Kolaylaştırır.</a:t>
            </a:r>
          </a:p>
          <a:p>
            <a:pPr algn="ctr">
              <a:buNone/>
            </a:pPr>
            <a:endParaRPr lang="tr-TR" sz="1800" dirty="0"/>
          </a:p>
        </p:txBody>
      </p:sp>
      <p:sp>
        <p:nvSpPr>
          <p:cNvPr id="7" name="AutoShape 2" descr="Taze balık nasıl seçilir? Balık alırken nelere dikkat edilmeli? İşte püf  noktası"/>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latin typeface="Gill Sans MT"/>
            </a:endParaRPr>
          </a:p>
        </p:txBody>
      </p:sp>
      <p:pic>
        <p:nvPicPr>
          <p:cNvPr id="6" name="Resim 5">
            <a:extLst>
              <a:ext uri="{FF2B5EF4-FFF2-40B4-BE49-F238E27FC236}">
                <a16:creationId xmlns="" xmlns:a16="http://schemas.microsoft.com/office/drawing/2014/main" id="{5E3C6791-024F-4872-8ED7-8597E4199AE4}"/>
              </a:ext>
            </a:extLst>
          </p:cNvPr>
          <p:cNvPicPr>
            <a:picLocks noChangeAspect="1"/>
          </p:cNvPicPr>
          <p:nvPr/>
        </p:nvPicPr>
        <p:blipFill>
          <a:blip r:embed="rId2"/>
          <a:stretch>
            <a:fillRect/>
          </a:stretch>
        </p:blipFill>
        <p:spPr>
          <a:xfrm>
            <a:off x="5191759" y="2509934"/>
            <a:ext cx="6271675" cy="4142209"/>
          </a:xfrm>
          <a:prstGeom prst="rect">
            <a:avLst/>
          </a:prstGeom>
        </p:spPr>
      </p:pic>
    </p:spTree>
    <p:extLst>
      <p:ext uri="{BB962C8B-B14F-4D97-AF65-F5344CB8AC3E}">
        <p14:creationId xmlns:p14="http://schemas.microsoft.com/office/powerpoint/2010/main" val="1590794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0E86F738-8C86-4FF2-A26D-59B78CDC3145}"/>
              </a:ext>
            </a:extLst>
          </p:cNvPr>
          <p:cNvSpPr>
            <a:spLocks noGrp="1"/>
          </p:cNvSpPr>
          <p:nvPr>
            <p:ph type="title"/>
          </p:nvPr>
        </p:nvSpPr>
        <p:spPr>
          <a:xfrm>
            <a:off x="1914144" y="609600"/>
            <a:ext cx="8237562" cy="808038"/>
          </a:xfrm>
        </p:spPr>
        <p:txBody>
          <a:bodyPr>
            <a:normAutofit fontScale="90000"/>
          </a:bodyPr>
          <a:lstStyle/>
          <a:p>
            <a:pPr algn="ctr"/>
            <a:r>
              <a:rPr lang="tr-TR" sz="5300" b="1" dirty="0">
                <a:solidFill>
                  <a:srgbClr val="FF0000"/>
                </a:solidFill>
                <a:latin typeface="Times New Roman" panose="02020603050405020304" pitchFamily="18" charset="0"/>
                <a:cs typeface="Times New Roman" panose="02020603050405020304" pitchFamily="18" charset="0"/>
              </a:rPr>
              <a:t>Ekmek Ve Tahıllar</a:t>
            </a:r>
            <a:r>
              <a:rPr lang="tr-TR" dirty="0"/>
              <a:t/>
            </a:r>
            <a:br>
              <a:rPr lang="tr-TR" dirty="0"/>
            </a:br>
            <a:endParaRPr lang="tr-TR" dirty="0"/>
          </a:p>
        </p:txBody>
      </p:sp>
      <p:sp>
        <p:nvSpPr>
          <p:cNvPr id="3" name="İçerik Yer Tutucusu 2">
            <a:extLst>
              <a:ext uri="{FF2B5EF4-FFF2-40B4-BE49-F238E27FC236}">
                <a16:creationId xmlns="" xmlns:a16="http://schemas.microsoft.com/office/drawing/2014/main" id="{B5527654-45B0-4ECA-AB0F-1F7DC232FCCC}"/>
              </a:ext>
            </a:extLst>
          </p:cNvPr>
          <p:cNvSpPr>
            <a:spLocks noGrp="1"/>
          </p:cNvSpPr>
          <p:nvPr>
            <p:ph idx="1"/>
          </p:nvPr>
        </p:nvSpPr>
        <p:spPr/>
        <p:txBody>
          <a:bodyPr>
            <a:normAutofit/>
          </a:bodyPr>
          <a:lstStyle/>
          <a:p>
            <a:pPr marL="425196" indent="-342900"/>
            <a:r>
              <a:rPr lang="tr-TR" sz="2000" dirty="0">
                <a:latin typeface="Times New Roman" panose="02020603050405020304" pitchFamily="18" charset="0"/>
                <a:cs typeface="Times New Roman" panose="02020603050405020304" pitchFamily="18" charset="0"/>
              </a:rPr>
              <a:t>Karbonhidrat içeriği yüksektir.  Protein ve yağ içeriği düşüktür.</a:t>
            </a:r>
          </a:p>
          <a:p>
            <a:pPr marL="425196" indent="-342900"/>
            <a:r>
              <a:rPr lang="tr-TR" sz="2000" dirty="0">
                <a:latin typeface="Times New Roman" panose="02020603050405020304" pitchFamily="18" charset="0"/>
                <a:cs typeface="Times New Roman" panose="02020603050405020304" pitchFamily="18" charset="0"/>
              </a:rPr>
              <a:t>E vitamini, B12 dışındaki B grubu vitaminlerinden zengindir.</a:t>
            </a:r>
          </a:p>
          <a:p>
            <a:pPr marL="82296" indent="0">
              <a:buNone/>
            </a:pPr>
            <a:endParaRPr lang="tr-TR" sz="2000" dirty="0">
              <a:latin typeface="Times New Roman" panose="02020603050405020304" pitchFamily="18" charset="0"/>
              <a:cs typeface="Times New Roman" panose="02020603050405020304" pitchFamily="18" charset="0"/>
            </a:endParaRPr>
          </a:p>
          <a:p>
            <a:pPr marL="82296" indent="0">
              <a:buNone/>
            </a:pPr>
            <a:r>
              <a:rPr lang="tr-TR" sz="4400" b="1" dirty="0">
                <a:solidFill>
                  <a:srgbClr val="FF0000"/>
                </a:solidFill>
                <a:latin typeface="Times New Roman" panose="02020603050405020304" pitchFamily="18" charset="0"/>
                <a:cs typeface="Times New Roman" panose="02020603050405020304" pitchFamily="18" charset="0"/>
              </a:rPr>
              <a:t>Önemi:</a:t>
            </a:r>
          </a:p>
          <a:p>
            <a:pPr>
              <a:buClrTx/>
              <a:buFont typeface="Wingdings" panose="05000000000000000000" pitchFamily="2" charset="2"/>
              <a:buChar char="ü"/>
            </a:pPr>
            <a:r>
              <a:rPr lang="tr-TR" sz="2800" dirty="0">
                <a:latin typeface="Times New Roman" panose="02020603050405020304" pitchFamily="18" charset="0"/>
                <a:cs typeface="Times New Roman" panose="02020603050405020304" pitchFamily="18" charset="0"/>
              </a:rPr>
              <a:t>Temel Enerji Kaynağı</a:t>
            </a:r>
          </a:p>
          <a:p>
            <a:pPr>
              <a:buClrTx/>
              <a:buFont typeface="Wingdings" panose="05000000000000000000" pitchFamily="2" charset="2"/>
              <a:buChar char="ü"/>
            </a:pPr>
            <a:r>
              <a:rPr lang="tr-TR" sz="2800" dirty="0">
                <a:latin typeface="Times New Roman" panose="02020603050405020304" pitchFamily="18" charset="0"/>
                <a:cs typeface="Times New Roman" panose="02020603050405020304" pitchFamily="18" charset="0"/>
              </a:rPr>
              <a:t>Sinir, Sindirim Sistemi Ve Deri Sağlığı</a:t>
            </a:r>
          </a:p>
          <a:p>
            <a:pPr>
              <a:buClrTx/>
              <a:buFont typeface="Wingdings" panose="05000000000000000000" pitchFamily="2" charset="2"/>
              <a:buChar char="ü"/>
            </a:pPr>
            <a:r>
              <a:rPr lang="tr-TR" sz="2800" dirty="0">
                <a:latin typeface="Times New Roman" panose="02020603050405020304" pitchFamily="18" charset="0"/>
                <a:cs typeface="Times New Roman" panose="02020603050405020304" pitchFamily="18" charset="0"/>
              </a:rPr>
              <a:t>Hastalıklara Karşı Direnç </a:t>
            </a:r>
          </a:p>
          <a:p>
            <a:endParaRPr lang="tr-TR" dirty="0"/>
          </a:p>
        </p:txBody>
      </p:sp>
      <p:sp>
        <p:nvSpPr>
          <p:cNvPr id="5" name="Slayt Numarası Yer Tutucusu 4">
            <a:extLst>
              <a:ext uri="{FF2B5EF4-FFF2-40B4-BE49-F238E27FC236}">
                <a16:creationId xmlns="" xmlns:a16="http://schemas.microsoft.com/office/drawing/2014/main" id="{F85094A0-B187-45F8-AFF3-03664632696F}"/>
              </a:ext>
            </a:extLst>
          </p:cNvPr>
          <p:cNvSpPr>
            <a:spLocks noGrp="1"/>
          </p:cNvSpPr>
          <p:nvPr>
            <p:ph type="sldNum" sz="quarter" idx="12"/>
          </p:nvPr>
        </p:nvSpPr>
        <p:spPr/>
        <p:txBody>
          <a:bodyPr/>
          <a:lstStyle/>
          <a:p>
            <a:fld id="{1F0BB15A-9D48-4064-8392-B9BC21C152D5}" type="slidenum">
              <a:rPr lang="tr-TR" smtClean="0"/>
              <a:t>14</a:t>
            </a:fld>
            <a:endParaRPr lang="tr-TR"/>
          </a:p>
        </p:txBody>
      </p:sp>
      <p:pic>
        <p:nvPicPr>
          <p:cNvPr id="6" name="Resim 5">
            <a:extLst>
              <a:ext uri="{FF2B5EF4-FFF2-40B4-BE49-F238E27FC236}">
                <a16:creationId xmlns="" xmlns:a16="http://schemas.microsoft.com/office/drawing/2014/main" id="{DA224A99-CD00-46C0-AF93-C096CCCAD343}"/>
              </a:ext>
            </a:extLst>
          </p:cNvPr>
          <p:cNvPicPr>
            <a:picLocks noChangeAspect="1"/>
          </p:cNvPicPr>
          <p:nvPr/>
        </p:nvPicPr>
        <p:blipFill>
          <a:blip r:embed="rId2"/>
          <a:stretch>
            <a:fillRect/>
          </a:stretch>
        </p:blipFill>
        <p:spPr>
          <a:xfrm>
            <a:off x="9804404" y="973374"/>
            <a:ext cx="1886853" cy="1061355"/>
          </a:xfrm>
          <a:prstGeom prst="rect">
            <a:avLst/>
          </a:prstGeom>
        </p:spPr>
      </p:pic>
      <p:pic>
        <p:nvPicPr>
          <p:cNvPr id="7" name="Resim 6">
            <a:extLst>
              <a:ext uri="{FF2B5EF4-FFF2-40B4-BE49-F238E27FC236}">
                <a16:creationId xmlns="" xmlns:a16="http://schemas.microsoft.com/office/drawing/2014/main" id="{644BD7CB-47F5-4E70-B571-88907AE88327}"/>
              </a:ext>
            </a:extLst>
          </p:cNvPr>
          <p:cNvPicPr>
            <a:picLocks noChangeAspect="1"/>
          </p:cNvPicPr>
          <p:nvPr/>
        </p:nvPicPr>
        <p:blipFill>
          <a:blip r:embed="rId3"/>
          <a:stretch>
            <a:fillRect/>
          </a:stretch>
        </p:blipFill>
        <p:spPr>
          <a:xfrm>
            <a:off x="7051861" y="3786123"/>
            <a:ext cx="4470667" cy="2390840"/>
          </a:xfrm>
          <a:prstGeom prst="rect">
            <a:avLst/>
          </a:prstGeom>
        </p:spPr>
      </p:pic>
    </p:spTree>
    <p:extLst>
      <p:ext uri="{BB962C8B-B14F-4D97-AF65-F5344CB8AC3E}">
        <p14:creationId xmlns:p14="http://schemas.microsoft.com/office/powerpoint/2010/main" val="1305557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09CD97C4-5CF4-4093-B76E-089BA6AE3CC1}"/>
              </a:ext>
            </a:extLst>
          </p:cNvPr>
          <p:cNvSpPr>
            <a:spLocks noGrp="1"/>
          </p:cNvSpPr>
          <p:nvPr>
            <p:ph type="title"/>
          </p:nvPr>
        </p:nvSpPr>
        <p:spPr/>
        <p:txBody>
          <a:bodyPr>
            <a:normAutofit/>
          </a:bodyPr>
          <a:lstStyle/>
          <a:p>
            <a:pPr algn="ctr"/>
            <a:r>
              <a:rPr lang="tr-TR" sz="4800" b="1" dirty="0">
                <a:solidFill>
                  <a:srgbClr val="FF0000"/>
                </a:solidFill>
                <a:latin typeface="Times New Roman" panose="02020603050405020304" pitchFamily="18" charset="0"/>
                <a:cs typeface="Times New Roman" panose="02020603050405020304" pitchFamily="18" charset="0"/>
              </a:rPr>
              <a:t>Meyve ve Sebze Grubu</a:t>
            </a:r>
          </a:p>
        </p:txBody>
      </p:sp>
      <p:sp>
        <p:nvSpPr>
          <p:cNvPr id="3" name="İçerik Yer Tutucusu 2">
            <a:extLst>
              <a:ext uri="{FF2B5EF4-FFF2-40B4-BE49-F238E27FC236}">
                <a16:creationId xmlns="" xmlns:a16="http://schemas.microsoft.com/office/drawing/2014/main" id="{4D4CAAE4-779A-4CD0-98E1-F4A2D9C0381F}"/>
              </a:ext>
            </a:extLst>
          </p:cNvPr>
          <p:cNvSpPr>
            <a:spLocks noGrp="1"/>
          </p:cNvSpPr>
          <p:nvPr>
            <p:ph idx="1"/>
          </p:nvPr>
        </p:nvSpPr>
        <p:spPr>
          <a:xfrm>
            <a:off x="838200" y="1690688"/>
            <a:ext cx="10515600" cy="4625455"/>
          </a:xfrm>
        </p:spPr>
        <p:txBody>
          <a:bodyPr>
            <a:normAutofit fontScale="92500" lnSpcReduction="20000"/>
          </a:bodyPr>
          <a:lstStyle/>
          <a:p>
            <a:pPr algn="l"/>
            <a:r>
              <a:rPr lang="tr-TR" sz="1800" b="0" i="0" u="none" strike="noStrike" baseline="0" dirty="0">
                <a:solidFill>
                  <a:srgbClr val="1A1A1A"/>
                </a:solidFill>
                <a:latin typeface="Times New Roman" panose="02020603050405020304" pitchFamily="18" charset="0"/>
                <a:cs typeface="Times New Roman" panose="02020603050405020304" pitchFamily="18" charset="0"/>
              </a:rPr>
              <a:t>Bileşimlerinin önemli kısmı sudur. Bu nedenle günlük enerji, yağ ve protein gereksinmesine çok az katkıda bulunurlar.</a:t>
            </a:r>
          </a:p>
          <a:p>
            <a:pPr algn="l"/>
            <a:r>
              <a:rPr lang="tr-TR" sz="1800" dirty="0">
                <a:solidFill>
                  <a:srgbClr val="1A1A1A"/>
                </a:solidFill>
                <a:latin typeface="Times New Roman" panose="02020603050405020304" pitchFamily="18" charset="0"/>
                <a:cs typeface="Times New Roman" panose="02020603050405020304" pitchFamily="18" charset="0"/>
              </a:rPr>
              <a:t>M</a:t>
            </a:r>
            <a:r>
              <a:rPr lang="tr-TR" sz="1800" b="0" i="0" u="none" strike="noStrike" baseline="0" dirty="0">
                <a:solidFill>
                  <a:srgbClr val="1A1A1A"/>
                </a:solidFill>
                <a:latin typeface="Times New Roman" panose="02020603050405020304" pitchFamily="18" charset="0"/>
                <a:cs typeface="Times New Roman" panose="02020603050405020304" pitchFamily="18" charset="0"/>
              </a:rPr>
              <a:t>ineraller ve vitaminler bakımından özellikle </a:t>
            </a:r>
            <a:r>
              <a:rPr lang="tr-TR" sz="1800" b="0" i="0" u="none" strike="noStrike" baseline="0" dirty="0" err="1">
                <a:solidFill>
                  <a:srgbClr val="1A1A1A"/>
                </a:solidFill>
                <a:latin typeface="Times New Roman" panose="02020603050405020304" pitchFamily="18" charset="0"/>
                <a:cs typeface="Times New Roman" panose="02020603050405020304" pitchFamily="18" charset="0"/>
              </a:rPr>
              <a:t>folat</a:t>
            </a:r>
            <a:r>
              <a:rPr lang="tr-TR" sz="1800" b="0" i="0" u="none" strike="noStrike" baseline="0" dirty="0">
                <a:solidFill>
                  <a:srgbClr val="1A1A1A"/>
                </a:solidFill>
                <a:latin typeface="Times New Roman" panose="02020603050405020304" pitchFamily="18" charset="0"/>
                <a:cs typeface="Times New Roman" panose="02020603050405020304" pitchFamily="18" charset="0"/>
              </a:rPr>
              <a:t> (</a:t>
            </a:r>
            <a:r>
              <a:rPr lang="tr-TR" sz="1800" b="0" i="0" u="none" strike="noStrike" baseline="0" dirty="0" err="1">
                <a:solidFill>
                  <a:srgbClr val="1A1A1A"/>
                </a:solidFill>
                <a:latin typeface="Times New Roman" panose="02020603050405020304" pitchFamily="18" charset="0"/>
                <a:cs typeface="Times New Roman" panose="02020603050405020304" pitchFamily="18" charset="0"/>
              </a:rPr>
              <a:t>folik</a:t>
            </a:r>
            <a:r>
              <a:rPr lang="tr-TR" sz="1800" b="0" i="0" u="none" strike="noStrike" baseline="0" dirty="0">
                <a:solidFill>
                  <a:srgbClr val="1A1A1A"/>
                </a:solidFill>
                <a:latin typeface="Times New Roman" panose="02020603050405020304" pitchFamily="18" charset="0"/>
                <a:cs typeface="Times New Roman" panose="02020603050405020304" pitchFamily="18" charset="0"/>
              </a:rPr>
              <a:t> asit), A vitaminin ön öğesi olan beta-</a:t>
            </a:r>
            <a:r>
              <a:rPr lang="tr-TR" sz="1800" b="0" i="0" u="none" strike="noStrike" baseline="0" dirty="0" err="1">
                <a:solidFill>
                  <a:srgbClr val="1A1A1A"/>
                </a:solidFill>
                <a:latin typeface="Times New Roman" panose="02020603050405020304" pitchFamily="18" charset="0"/>
                <a:cs typeface="Times New Roman" panose="02020603050405020304" pitchFamily="18" charset="0"/>
              </a:rPr>
              <a:t>karoten</a:t>
            </a:r>
            <a:r>
              <a:rPr lang="tr-TR" sz="1800" b="0" i="0" u="none" strike="noStrike" baseline="0" dirty="0">
                <a:solidFill>
                  <a:srgbClr val="1A1A1A"/>
                </a:solidFill>
                <a:latin typeface="Times New Roman" panose="02020603050405020304" pitchFamily="18" charset="0"/>
                <a:cs typeface="Times New Roman" panose="02020603050405020304" pitchFamily="18" charset="0"/>
              </a:rPr>
              <a:t>, E, C, B2 vitamini, kalsiyum, potasyum, demir, magnezyum, posa ve diğer antioksidan özellikte olan bileşiklerden zengindir.</a:t>
            </a:r>
          </a:p>
          <a:p>
            <a:pPr marL="0" indent="0" algn="l">
              <a:buNone/>
            </a:pPr>
            <a:r>
              <a:rPr lang="tr-TR" sz="1800" b="0" i="0" u="none" strike="noStrike" baseline="0" dirty="0">
                <a:solidFill>
                  <a:srgbClr val="1A1A1A"/>
                </a:solidFill>
                <a:latin typeface="Times New Roman" panose="02020603050405020304" pitchFamily="18" charset="0"/>
                <a:cs typeface="Times New Roman" panose="02020603050405020304" pitchFamily="18" charset="0"/>
              </a:rPr>
              <a:t> </a:t>
            </a:r>
            <a:r>
              <a:rPr lang="tr-TR" sz="4800" b="1" dirty="0">
                <a:solidFill>
                  <a:srgbClr val="FF0000"/>
                </a:solidFill>
                <a:latin typeface="Times New Roman" panose="02020603050405020304" pitchFamily="18" charset="0"/>
                <a:cs typeface="Times New Roman" panose="02020603050405020304" pitchFamily="18" charset="0"/>
              </a:rPr>
              <a:t>Önemi:</a:t>
            </a:r>
          </a:p>
          <a:p>
            <a:pPr marL="539496" indent="-457200">
              <a:buFont typeface="Wingdings" panose="05000000000000000000" pitchFamily="2" charset="2"/>
              <a:buChar char="ü"/>
            </a:pPr>
            <a:r>
              <a:rPr lang="tr-TR" dirty="0">
                <a:latin typeface="Times New Roman" panose="02020603050405020304" pitchFamily="18" charset="0"/>
                <a:cs typeface="Times New Roman" panose="02020603050405020304" pitchFamily="18" charset="0"/>
              </a:rPr>
              <a:t>Büyüme ve Gelişme</a:t>
            </a:r>
          </a:p>
          <a:p>
            <a:pPr marL="539496" indent="-457200">
              <a:buFont typeface="Wingdings" panose="05000000000000000000" pitchFamily="2" charset="2"/>
              <a:buChar char="ü"/>
            </a:pPr>
            <a:r>
              <a:rPr lang="tr-TR" dirty="0">
                <a:latin typeface="Times New Roman" panose="02020603050405020304" pitchFamily="18" charset="0"/>
                <a:cs typeface="Times New Roman" panose="02020603050405020304" pitchFamily="18" charset="0"/>
              </a:rPr>
              <a:t>Hücre Yenilenmesi, Doku Onarımı</a:t>
            </a:r>
          </a:p>
          <a:p>
            <a:pPr marL="539496" indent="-457200">
              <a:buFont typeface="Wingdings" panose="05000000000000000000" pitchFamily="2" charset="2"/>
              <a:buChar char="ü"/>
            </a:pPr>
            <a:r>
              <a:rPr lang="tr-TR" dirty="0">
                <a:latin typeface="Times New Roman" panose="02020603050405020304" pitchFamily="18" charset="0"/>
                <a:cs typeface="Times New Roman" panose="02020603050405020304" pitchFamily="18" charset="0"/>
              </a:rPr>
              <a:t>Kan Yapımı</a:t>
            </a:r>
          </a:p>
          <a:p>
            <a:pPr marL="539496" indent="-457200">
              <a:buFont typeface="Wingdings" panose="05000000000000000000" pitchFamily="2" charset="2"/>
              <a:buChar char="ü"/>
            </a:pPr>
            <a:r>
              <a:rPr lang="tr-TR" dirty="0">
                <a:latin typeface="Times New Roman" panose="02020603050405020304" pitchFamily="18" charset="0"/>
                <a:cs typeface="Times New Roman" panose="02020603050405020304" pitchFamily="18" charset="0"/>
              </a:rPr>
              <a:t>Diş ve Diş Eti Sağlığı </a:t>
            </a:r>
          </a:p>
          <a:p>
            <a:pPr marL="539496" indent="-457200">
              <a:buFont typeface="Wingdings" panose="05000000000000000000" pitchFamily="2" charset="2"/>
              <a:buChar char="ü"/>
            </a:pPr>
            <a:r>
              <a:rPr lang="tr-TR" dirty="0">
                <a:latin typeface="Times New Roman" panose="02020603050405020304" pitchFamily="18" charset="0"/>
                <a:cs typeface="Times New Roman" panose="02020603050405020304" pitchFamily="18" charset="0"/>
              </a:rPr>
              <a:t>Deri Sağlığı, Göz Sağlığı</a:t>
            </a:r>
          </a:p>
          <a:p>
            <a:pPr marL="539496" indent="-457200">
              <a:buFont typeface="Wingdings" panose="05000000000000000000" pitchFamily="2" charset="2"/>
              <a:buChar char="ü"/>
            </a:pPr>
            <a:r>
              <a:rPr lang="tr-TR" dirty="0">
                <a:latin typeface="Times New Roman" panose="02020603050405020304" pitchFamily="18" charset="0"/>
                <a:cs typeface="Times New Roman" panose="02020603050405020304" pitchFamily="18" charset="0"/>
              </a:rPr>
              <a:t>Hastalıklara Karşı Direnç</a:t>
            </a:r>
          </a:p>
          <a:p>
            <a:pPr marL="539496" indent="-457200">
              <a:buFont typeface="Wingdings" panose="05000000000000000000" pitchFamily="2" charset="2"/>
              <a:buChar char="ü"/>
            </a:pPr>
            <a:r>
              <a:rPr lang="tr-TR" dirty="0">
                <a:latin typeface="Times New Roman" panose="02020603050405020304" pitchFamily="18" charset="0"/>
                <a:cs typeface="Times New Roman" panose="02020603050405020304" pitchFamily="18" charset="0"/>
              </a:rPr>
              <a:t>Vücuttan bazı zararlı maddelerin atılması </a:t>
            </a:r>
          </a:p>
        </p:txBody>
      </p:sp>
      <p:sp>
        <p:nvSpPr>
          <p:cNvPr id="5" name="Slayt Numarası Yer Tutucusu 4">
            <a:extLst>
              <a:ext uri="{FF2B5EF4-FFF2-40B4-BE49-F238E27FC236}">
                <a16:creationId xmlns="" xmlns:a16="http://schemas.microsoft.com/office/drawing/2014/main" id="{FA7A60FE-A247-47CE-A0C3-23287929CE1A}"/>
              </a:ext>
            </a:extLst>
          </p:cNvPr>
          <p:cNvSpPr>
            <a:spLocks noGrp="1"/>
          </p:cNvSpPr>
          <p:nvPr>
            <p:ph type="sldNum" sz="quarter" idx="12"/>
          </p:nvPr>
        </p:nvSpPr>
        <p:spPr/>
        <p:txBody>
          <a:bodyPr/>
          <a:lstStyle/>
          <a:p>
            <a:fld id="{1F0BB15A-9D48-4064-8392-B9BC21C152D5}" type="slidenum">
              <a:rPr lang="tr-TR" smtClean="0"/>
              <a:t>15</a:t>
            </a:fld>
            <a:endParaRPr lang="tr-TR"/>
          </a:p>
        </p:txBody>
      </p:sp>
      <p:pic>
        <p:nvPicPr>
          <p:cNvPr id="6" name="Resim 5">
            <a:extLst>
              <a:ext uri="{FF2B5EF4-FFF2-40B4-BE49-F238E27FC236}">
                <a16:creationId xmlns="" xmlns:a16="http://schemas.microsoft.com/office/drawing/2014/main" id="{072A5AF8-C610-4557-B390-96D296660523}"/>
              </a:ext>
            </a:extLst>
          </p:cNvPr>
          <p:cNvPicPr>
            <a:picLocks noChangeAspect="1"/>
          </p:cNvPicPr>
          <p:nvPr/>
        </p:nvPicPr>
        <p:blipFill>
          <a:blip r:embed="rId2"/>
          <a:stretch>
            <a:fillRect/>
          </a:stretch>
        </p:blipFill>
        <p:spPr>
          <a:xfrm>
            <a:off x="8864082" y="2957803"/>
            <a:ext cx="2869599" cy="3723465"/>
          </a:xfrm>
          <a:prstGeom prst="rect">
            <a:avLst/>
          </a:prstGeom>
        </p:spPr>
      </p:pic>
    </p:spTree>
    <p:extLst>
      <p:ext uri="{BB962C8B-B14F-4D97-AF65-F5344CB8AC3E}">
        <p14:creationId xmlns:p14="http://schemas.microsoft.com/office/powerpoint/2010/main" val="1147925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A9B505B8-AF9E-4075-AD80-1C47EBFC4A46}"/>
              </a:ext>
            </a:extLst>
          </p:cNvPr>
          <p:cNvSpPr>
            <a:spLocks noGrp="1"/>
          </p:cNvSpPr>
          <p:nvPr>
            <p:ph type="title"/>
          </p:nvPr>
        </p:nvSpPr>
        <p:spPr/>
        <p:txBody>
          <a:bodyPr>
            <a:normAutofit fontScale="90000"/>
          </a:bodyPr>
          <a:lstStyle/>
          <a:p>
            <a:pPr algn="ctr"/>
            <a:r>
              <a:rPr lang="tr-TR" sz="5300" b="1" dirty="0">
                <a:solidFill>
                  <a:srgbClr val="FF0000"/>
                </a:solidFill>
                <a:latin typeface="Times New Roman" panose="02020603050405020304" pitchFamily="18" charset="0"/>
                <a:cs typeface="Times New Roman" panose="02020603050405020304" pitchFamily="18" charset="0"/>
              </a:rPr>
              <a:t>Meyve ve Sebze Grubu</a:t>
            </a:r>
            <a:r>
              <a:rPr lang="tr-TR" dirty="0"/>
              <a:t/>
            </a:r>
            <a:br>
              <a:rPr lang="tr-TR" dirty="0"/>
            </a:br>
            <a:endParaRPr lang="tr-TR" dirty="0"/>
          </a:p>
        </p:txBody>
      </p:sp>
      <p:sp>
        <p:nvSpPr>
          <p:cNvPr id="3" name="İçerik Yer Tutucusu 2">
            <a:extLst>
              <a:ext uri="{FF2B5EF4-FFF2-40B4-BE49-F238E27FC236}">
                <a16:creationId xmlns="" xmlns:a16="http://schemas.microsoft.com/office/drawing/2014/main" id="{36818C14-4843-497D-89E5-BC0606A91D71}"/>
              </a:ext>
            </a:extLst>
          </p:cNvPr>
          <p:cNvSpPr>
            <a:spLocks noGrp="1"/>
          </p:cNvSpPr>
          <p:nvPr>
            <p:ph idx="1"/>
          </p:nvPr>
        </p:nvSpPr>
        <p:spPr/>
        <p:txBody>
          <a:bodyPr/>
          <a:lstStyle/>
          <a:p>
            <a:r>
              <a:rPr lang="tr-TR" dirty="0"/>
              <a:t>Dengesiz beslenmeye bağlı şişmanlık ve kronik hastalıkların (kalp- damar hastalıkları, hipertansiyon, inme, kolon ve meme gibi bazı kanser türleri) oluşma riskini de azaltırlar.</a:t>
            </a:r>
          </a:p>
          <a:p>
            <a:endParaRPr lang="tr-TR" dirty="0"/>
          </a:p>
        </p:txBody>
      </p:sp>
      <p:sp>
        <p:nvSpPr>
          <p:cNvPr id="5" name="Slayt Numarası Yer Tutucusu 4">
            <a:extLst>
              <a:ext uri="{FF2B5EF4-FFF2-40B4-BE49-F238E27FC236}">
                <a16:creationId xmlns="" xmlns:a16="http://schemas.microsoft.com/office/drawing/2014/main" id="{D03C45DD-98C8-4744-982D-8EFAE357F3DA}"/>
              </a:ext>
            </a:extLst>
          </p:cNvPr>
          <p:cNvSpPr>
            <a:spLocks noGrp="1"/>
          </p:cNvSpPr>
          <p:nvPr>
            <p:ph type="sldNum" sz="quarter" idx="12"/>
          </p:nvPr>
        </p:nvSpPr>
        <p:spPr/>
        <p:txBody>
          <a:bodyPr/>
          <a:lstStyle/>
          <a:p>
            <a:fld id="{1F0BB15A-9D48-4064-8392-B9BC21C152D5}" type="slidenum">
              <a:rPr lang="tr-TR" smtClean="0"/>
              <a:t>16</a:t>
            </a:fld>
            <a:endParaRPr lang="tr-TR"/>
          </a:p>
        </p:txBody>
      </p:sp>
      <p:pic>
        <p:nvPicPr>
          <p:cNvPr id="4" name="Resim 3">
            <a:extLst>
              <a:ext uri="{FF2B5EF4-FFF2-40B4-BE49-F238E27FC236}">
                <a16:creationId xmlns="" xmlns:a16="http://schemas.microsoft.com/office/drawing/2014/main" id="{C001EB9A-C93D-4860-93D5-6FE1FF4784BB}"/>
              </a:ext>
            </a:extLst>
          </p:cNvPr>
          <p:cNvPicPr>
            <a:picLocks noChangeAspect="1"/>
          </p:cNvPicPr>
          <p:nvPr/>
        </p:nvPicPr>
        <p:blipFill>
          <a:blip r:embed="rId2"/>
          <a:stretch>
            <a:fillRect/>
          </a:stretch>
        </p:blipFill>
        <p:spPr>
          <a:xfrm>
            <a:off x="2188223" y="2931627"/>
            <a:ext cx="7143750" cy="3448050"/>
          </a:xfrm>
          <a:prstGeom prst="rect">
            <a:avLst/>
          </a:prstGeom>
        </p:spPr>
      </p:pic>
    </p:spTree>
    <p:extLst>
      <p:ext uri="{BB962C8B-B14F-4D97-AF65-F5344CB8AC3E}">
        <p14:creationId xmlns:p14="http://schemas.microsoft.com/office/powerpoint/2010/main" val="424883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idx="1"/>
          </p:nvPr>
        </p:nvSpPr>
        <p:spPr>
          <a:xfrm>
            <a:off x="2711624" y="476672"/>
            <a:ext cx="7668344" cy="5083770"/>
          </a:xfrm>
        </p:spPr>
        <p:txBody>
          <a:bodyPr>
            <a:normAutofit/>
          </a:bodyPr>
          <a:lstStyle/>
          <a:p>
            <a:pPr marL="82296" indent="0" algn="ctr">
              <a:buNone/>
            </a:pPr>
            <a:r>
              <a:rPr lang="tr-TR" sz="1800" dirty="0">
                <a:latin typeface="Comic Sans MS" pitchFamily="66" charset="0"/>
              </a:rPr>
              <a:t>“</a:t>
            </a:r>
            <a:r>
              <a:rPr lang="tr-TR" sz="1800" dirty="0">
                <a:latin typeface="Comic Sans MS" pitchFamily="66" charset="0"/>
                <a:cs typeface="Times New Roman" pitchFamily="18" charset="0"/>
              </a:rPr>
              <a:t>Günde üç öğün yemek yendiğinde ve her öğünde her gruptan besin, önerilen miktarlarda tüketildiğinde yeterli ve dengeli beslenme sağlanır.”</a:t>
            </a:r>
          </a:p>
        </p:txBody>
      </p:sp>
      <p:graphicFrame>
        <p:nvGraphicFramePr>
          <p:cNvPr id="1026" name="Object 4"/>
          <p:cNvGraphicFramePr>
            <a:graphicFrameLocks noChangeAspect="1"/>
          </p:cNvGraphicFramePr>
          <p:nvPr/>
        </p:nvGraphicFramePr>
        <p:xfrm>
          <a:off x="3647728" y="2924945"/>
          <a:ext cx="5428456" cy="3643619"/>
        </p:xfrm>
        <a:graphic>
          <a:graphicData uri="http://schemas.openxmlformats.org/presentationml/2006/ole">
            <mc:AlternateContent xmlns:mc="http://schemas.openxmlformats.org/markup-compatibility/2006">
              <mc:Choice xmlns:v="urn:schemas-microsoft-com:vml" Requires="v">
                <p:oleObj spid="_x0000_s1032" name="Klip" r:id="rId4" imgW="1105560" imgH="995040" progId="">
                  <p:embed/>
                </p:oleObj>
              </mc:Choice>
              <mc:Fallback>
                <p:oleObj name="Klip" r:id="rId4" imgW="1105560" imgH="995040" progId="">
                  <p:embed/>
                  <p:pic>
                    <p:nvPicPr>
                      <p:cNvPr id="102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7728" y="2924945"/>
                        <a:ext cx="5428456" cy="3643619"/>
                      </a:xfrm>
                      <a:prstGeom prst="rect">
                        <a:avLst/>
                      </a:prstGeom>
                      <a:noFill/>
                    </p:spPr>
                  </p:pic>
                </p:oleObj>
              </mc:Fallback>
            </mc:AlternateContent>
          </a:graphicData>
        </a:graphic>
      </p:graphicFrame>
      <p:graphicFrame>
        <p:nvGraphicFramePr>
          <p:cNvPr id="1027" name="Object 5"/>
          <p:cNvGraphicFramePr>
            <a:graphicFrameLocks noChangeAspect="1"/>
          </p:cNvGraphicFramePr>
          <p:nvPr/>
        </p:nvGraphicFramePr>
        <p:xfrm>
          <a:off x="3935760" y="2492897"/>
          <a:ext cx="1752600" cy="981075"/>
        </p:xfrm>
        <a:graphic>
          <a:graphicData uri="http://schemas.openxmlformats.org/presentationml/2006/ole">
            <mc:AlternateContent xmlns:mc="http://schemas.openxmlformats.org/markup-compatibility/2006">
              <mc:Choice xmlns:v="urn:schemas-microsoft-com:vml" Requires="v">
                <p:oleObj spid="_x0000_s1033" name="Klip" r:id="rId6" imgW="5082840" imgH="4884480" progId="">
                  <p:embed/>
                </p:oleObj>
              </mc:Choice>
              <mc:Fallback>
                <p:oleObj name="Klip" r:id="rId6" imgW="5082840" imgH="4884480" progId="">
                  <p:embed/>
                  <p:pic>
                    <p:nvPicPr>
                      <p:cNvPr id="1027"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5760" y="2492897"/>
                        <a:ext cx="1752600" cy="981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8" name="Object 6"/>
          <p:cNvGraphicFramePr>
            <a:graphicFrameLocks noChangeAspect="1"/>
          </p:cNvGraphicFramePr>
          <p:nvPr/>
        </p:nvGraphicFramePr>
        <p:xfrm>
          <a:off x="3733800" y="3722688"/>
          <a:ext cx="2057400" cy="1687512"/>
        </p:xfrm>
        <a:graphic>
          <a:graphicData uri="http://schemas.openxmlformats.org/presentationml/2006/ole">
            <mc:AlternateContent xmlns:mc="http://schemas.openxmlformats.org/markup-compatibility/2006">
              <mc:Choice xmlns:v="urn:schemas-microsoft-com:vml" Requires="v">
                <p:oleObj spid="_x0000_s1034" name="Klip" r:id="rId8" imgW="1864800" imgH="1242360" progId="">
                  <p:embed/>
                </p:oleObj>
              </mc:Choice>
              <mc:Fallback>
                <p:oleObj name="Klip" r:id="rId8" imgW="1864800" imgH="1242360" progId="">
                  <p:embed/>
                  <p:pic>
                    <p:nvPicPr>
                      <p:cNvPr id="1028"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3800" y="3722688"/>
                        <a:ext cx="2057400" cy="16875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9" name="Object 7"/>
          <p:cNvGraphicFramePr>
            <a:graphicFrameLocks noChangeAspect="1"/>
          </p:cNvGraphicFramePr>
          <p:nvPr/>
        </p:nvGraphicFramePr>
        <p:xfrm>
          <a:off x="7315200" y="4343401"/>
          <a:ext cx="1447800" cy="1158875"/>
        </p:xfrm>
        <a:graphic>
          <a:graphicData uri="http://schemas.openxmlformats.org/presentationml/2006/ole">
            <mc:AlternateContent xmlns:mc="http://schemas.openxmlformats.org/markup-compatibility/2006">
              <mc:Choice xmlns:v="urn:schemas-microsoft-com:vml" Requires="v">
                <p:oleObj spid="_x0000_s1035" name="Klip" r:id="rId10" imgW="1407600" imgH="1076040" progId="">
                  <p:embed/>
                </p:oleObj>
              </mc:Choice>
              <mc:Fallback>
                <p:oleObj name="Klip" r:id="rId10" imgW="1407600" imgH="1076040" progId="">
                  <p:embed/>
                  <p:pic>
                    <p:nvPicPr>
                      <p:cNvPr id="1029"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15200" y="4343401"/>
                        <a:ext cx="1447800" cy="1158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0" name="Object 8"/>
          <p:cNvGraphicFramePr>
            <a:graphicFrameLocks noChangeAspect="1"/>
          </p:cNvGraphicFramePr>
          <p:nvPr/>
        </p:nvGraphicFramePr>
        <p:xfrm>
          <a:off x="7608168" y="2204865"/>
          <a:ext cx="2057400" cy="1281113"/>
        </p:xfrm>
        <a:graphic>
          <a:graphicData uri="http://schemas.openxmlformats.org/presentationml/2006/ole">
            <mc:AlternateContent xmlns:mc="http://schemas.openxmlformats.org/markup-compatibility/2006">
              <mc:Choice xmlns:v="urn:schemas-microsoft-com:vml" Requires="v">
                <p:oleObj spid="_x0000_s1036" name="Klip" r:id="rId12" imgW="2578320" imgH="1605960" progId="">
                  <p:embed/>
                </p:oleObj>
              </mc:Choice>
              <mc:Fallback>
                <p:oleObj name="Klip" r:id="rId12" imgW="2578320" imgH="1605960" progId="">
                  <p:embed/>
                  <p:pic>
                    <p:nvPicPr>
                      <p:cNvPr id="1030" name="Object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08168" y="2204865"/>
                        <a:ext cx="2057400" cy="1281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1" name="Object 9"/>
          <p:cNvGraphicFramePr>
            <a:graphicFrameLocks noChangeAspect="1"/>
          </p:cNvGraphicFramePr>
          <p:nvPr/>
        </p:nvGraphicFramePr>
        <p:xfrm>
          <a:off x="5951984" y="2492896"/>
          <a:ext cx="757238" cy="1417638"/>
        </p:xfrm>
        <a:graphic>
          <a:graphicData uri="http://schemas.openxmlformats.org/presentationml/2006/ole">
            <mc:AlternateContent xmlns:mc="http://schemas.openxmlformats.org/markup-compatibility/2006">
              <mc:Choice xmlns:v="urn:schemas-microsoft-com:vml" Requires="v">
                <p:oleObj spid="_x0000_s1037" name="Klip" r:id="rId14" imgW="560880" imgH="960840" progId="">
                  <p:embed/>
                </p:oleObj>
              </mc:Choice>
              <mc:Fallback>
                <p:oleObj name="Klip" r:id="rId14" imgW="560880" imgH="960840" progId="">
                  <p:embed/>
                  <p:pic>
                    <p:nvPicPr>
                      <p:cNvPr id="1031" name="Object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51984" y="2492896"/>
                        <a:ext cx="757238" cy="1417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520865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 calcmode="lin" valueType="num">
                                      <p:cBhvr additive="base">
                                        <p:cTn id="7" dur="500" fill="hold"/>
                                        <p:tgtEl>
                                          <p:spTgt spid="296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69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9" name="Text Box 7"/>
          <p:cNvSpPr txBox="1">
            <a:spLocks noChangeArrowheads="1"/>
          </p:cNvSpPr>
          <p:nvPr/>
        </p:nvSpPr>
        <p:spPr bwMode="auto">
          <a:xfrm>
            <a:off x="10058400" y="6324600"/>
            <a:ext cx="361950" cy="304800"/>
          </a:xfrm>
          <a:prstGeom prst="rect">
            <a:avLst/>
          </a:prstGeom>
          <a:noFill/>
          <a:ln w="9525">
            <a:noFill/>
            <a:miter lim="800000"/>
            <a:headEnd/>
            <a:tailEnd/>
          </a:ln>
          <a:effectLst/>
        </p:spPr>
        <p:txBody>
          <a:bodyPr wrap="none">
            <a:spAutoFit/>
          </a:bodyPr>
          <a:lstStyle/>
          <a:p>
            <a:r>
              <a:rPr lang="tr-TR" sz="1400">
                <a:solidFill>
                  <a:prstClr val="black"/>
                </a:solidFill>
                <a:latin typeface="Times New Roman" pitchFamily="18" charset="0"/>
              </a:rPr>
              <a:t>12</a:t>
            </a:r>
          </a:p>
        </p:txBody>
      </p:sp>
      <p:pic>
        <p:nvPicPr>
          <p:cNvPr id="2" name="Resim 1">
            <a:extLst>
              <a:ext uri="{FF2B5EF4-FFF2-40B4-BE49-F238E27FC236}">
                <a16:creationId xmlns="" xmlns:a16="http://schemas.microsoft.com/office/drawing/2014/main" id="{AA9575C6-F9B9-433D-8862-6BECCA6942F1}"/>
              </a:ext>
            </a:extLst>
          </p:cNvPr>
          <p:cNvPicPr>
            <a:picLocks noChangeAspect="1"/>
          </p:cNvPicPr>
          <p:nvPr/>
        </p:nvPicPr>
        <p:blipFill>
          <a:blip r:embed="rId3"/>
          <a:stretch>
            <a:fillRect/>
          </a:stretch>
        </p:blipFill>
        <p:spPr>
          <a:xfrm>
            <a:off x="8417983" y="4364820"/>
            <a:ext cx="3280834" cy="2116667"/>
          </a:xfrm>
          <a:prstGeom prst="rect">
            <a:avLst/>
          </a:prstGeom>
        </p:spPr>
      </p:pic>
      <p:pic>
        <p:nvPicPr>
          <p:cNvPr id="3" name="Resim 2">
            <a:extLst>
              <a:ext uri="{FF2B5EF4-FFF2-40B4-BE49-F238E27FC236}">
                <a16:creationId xmlns="" xmlns:a16="http://schemas.microsoft.com/office/drawing/2014/main" id="{121C95AC-A39C-451A-9A3E-25CCA77A15E2}"/>
              </a:ext>
            </a:extLst>
          </p:cNvPr>
          <p:cNvPicPr>
            <a:picLocks noChangeAspect="1"/>
          </p:cNvPicPr>
          <p:nvPr/>
        </p:nvPicPr>
        <p:blipFill>
          <a:blip r:embed="rId4"/>
          <a:stretch>
            <a:fillRect/>
          </a:stretch>
        </p:blipFill>
        <p:spPr>
          <a:xfrm>
            <a:off x="902648" y="638142"/>
            <a:ext cx="2756958" cy="2332811"/>
          </a:xfrm>
          <a:prstGeom prst="rect">
            <a:avLst/>
          </a:prstGeom>
        </p:spPr>
      </p:pic>
      <p:sp>
        <p:nvSpPr>
          <p:cNvPr id="4" name="Başlık 3">
            <a:extLst>
              <a:ext uri="{FF2B5EF4-FFF2-40B4-BE49-F238E27FC236}">
                <a16:creationId xmlns="" xmlns:a16="http://schemas.microsoft.com/office/drawing/2014/main" id="{D279BEEE-9C15-42A8-9F13-6204F53044FD}"/>
              </a:ext>
            </a:extLst>
          </p:cNvPr>
          <p:cNvSpPr>
            <a:spLocks noGrp="1"/>
          </p:cNvSpPr>
          <p:nvPr>
            <p:ph type="title"/>
          </p:nvPr>
        </p:nvSpPr>
        <p:spPr>
          <a:xfrm>
            <a:off x="4534678" y="365125"/>
            <a:ext cx="6819122" cy="2474765"/>
          </a:xfrm>
        </p:spPr>
        <p:txBody>
          <a:bodyPr>
            <a:normAutofit/>
          </a:bodyPr>
          <a:lstStyle/>
          <a:p>
            <a:r>
              <a:rPr lang="tr-TR" sz="5400" b="1" dirty="0">
                <a:solidFill>
                  <a:srgbClr val="FF0000"/>
                </a:solidFill>
                <a:latin typeface="Times New Roman" panose="02020603050405020304" pitchFamily="18" charset="0"/>
                <a:cs typeface="Times New Roman" panose="02020603050405020304" pitchFamily="18" charset="0"/>
              </a:rPr>
              <a:t>SABAH KAHVALTISI</a:t>
            </a:r>
          </a:p>
        </p:txBody>
      </p:sp>
      <p:sp>
        <p:nvSpPr>
          <p:cNvPr id="8" name="İçerik Yer Tutucusu 7">
            <a:extLst>
              <a:ext uri="{FF2B5EF4-FFF2-40B4-BE49-F238E27FC236}">
                <a16:creationId xmlns="" xmlns:a16="http://schemas.microsoft.com/office/drawing/2014/main" id="{0EE2389E-E543-43D6-80F3-D7BEBF350B3D}"/>
              </a:ext>
            </a:extLst>
          </p:cNvPr>
          <p:cNvSpPr>
            <a:spLocks noGrp="1"/>
          </p:cNvSpPr>
          <p:nvPr>
            <p:ph idx="1"/>
          </p:nvPr>
        </p:nvSpPr>
        <p:spPr>
          <a:xfrm>
            <a:off x="838200" y="3144415"/>
            <a:ext cx="10515600" cy="3032547"/>
          </a:xfrm>
        </p:spPr>
        <p:txBody>
          <a:bodyPr/>
          <a:lstStyle/>
          <a:p>
            <a:pPr marL="0" indent="0">
              <a:buNone/>
            </a:pPr>
            <a:r>
              <a:rPr lang="tr-TR" dirty="0">
                <a:latin typeface="Times New Roman" panose="02020603050405020304" pitchFamily="18" charset="0"/>
                <a:cs typeface="Times New Roman" panose="02020603050405020304" pitchFamily="18" charset="0"/>
              </a:rPr>
              <a:t>AKŞAM YEMEĞİ İLE SABAH KAHVALTISI ARASINDA </a:t>
            </a:r>
          </a:p>
          <a:p>
            <a:pPr marL="0" indent="0">
              <a:buNone/>
            </a:pPr>
            <a:r>
              <a:rPr lang="tr-TR" dirty="0">
                <a:latin typeface="Times New Roman" panose="02020603050405020304" pitchFamily="18" charset="0"/>
                <a:cs typeface="Times New Roman" panose="02020603050405020304" pitchFamily="18" charset="0"/>
              </a:rPr>
              <a:t>12 SAATLİK SÜRE GEÇER.</a:t>
            </a:r>
          </a:p>
          <a:p>
            <a:pPr marL="0" indent="0">
              <a:buNone/>
            </a:pPr>
            <a:r>
              <a:rPr lang="tr-TR" dirty="0">
                <a:latin typeface="Times New Roman" panose="02020603050405020304" pitchFamily="18" charset="0"/>
                <a:cs typeface="Times New Roman" panose="02020603050405020304" pitchFamily="18" charset="0"/>
              </a:rPr>
              <a:t>SABAH </a:t>
            </a:r>
          </a:p>
          <a:p>
            <a:pPr marL="0" indent="0">
              <a:buNone/>
            </a:pPr>
            <a:r>
              <a:rPr lang="tr-TR" dirty="0">
                <a:latin typeface="Times New Roman" panose="02020603050405020304" pitchFamily="18" charset="0"/>
                <a:cs typeface="Times New Roman" panose="02020603050405020304" pitchFamily="18" charset="0"/>
              </a:rPr>
              <a:t>KALKTIĞIMIZDA KAHVALTI YAPMAZSAK</a:t>
            </a:r>
          </a:p>
          <a:p>
            <a:pPr marL="0" indent="0">
              <a:buNone/>
            </a:pPr>
            <a:r>
              <a:rPr lang="tr-TR" dirty="0">
                <a:latin typeface="Times New Roman" panose="02020603050405020304" pitchFamily="18" charset="0"/>
                <a:cs typeface="Times New Roman" panose="02020603050405020304" pitchFamily="18" charset="0"/>
              </a:rPr>
              <a:t>BEYNİMİZDE YETERİNCE ENERJİ </a:t>
            </a:r>
          </a:p>
          <a:p>
            <a:pPr marL="0" indent="0">
              <a:buNone/>
            </a:pPr>
            <a:r>
              <a:rPr lang="tr-TR" dirty="0">
                <a:latin typeface="Times New Roman" panose="02020603050405020304" pitchFamily="18" charset="0"/>
                <a:cs typeface="Times New Roman" panose="02020603050405020304" pitchFamily="18" charset="0"/>
              </a:rPr>
              <a:t>OLUŞMAZ.</a:t>
            </a:r>
          </a:p>
          <a:p>
            <a:endParaRPr lang="tr-TR" dirty="0"/>
          </a:p>
        </p:txBody>
      </p:sp>
    </p:spTree>
    <p:extLst>
      <p:ext uri="{BB962C8B-B14F-4D97-AF65-F5344CB8AC3E}">
        <p14:creationId xmlns:p14="http://schemas.microsoft.com/office/powerpoint/2010/main" val="120519764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lum/>
          </a:blip>
          <a:srcRect/>
          <a:stretch>
            <a:fillRect r="-20000"/>
          </a:stretch>
        </a:blip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a:xfrm>
            <a:off x="304801" y="213360"/>
            <a:ext cx="4470399" cy="1334453"/>
          </a:xfrm>
        </p:spPr>
        <p:txBody>
          <a:bodyPr>
            <a:noAutofit/>
          </a:bodyPr>
          <a:lstStyle/>
          <a:p>
            <a:pPr algn="ctr">
              <a:defRPr/>
            </a:pPr>
            <a:r>
              <a:rPr lang="tr-TR" sz="4000" b="1" dirty="0">
                <a:solidFill>
                  <a:srgbClr val="FF0000"/>
                </a:solidFill>
                <a:latin typeface="Times New Roman" panose="02020603050405020304" pitchFamily="18" charset="0"/>
                <a:cs typeface="Times New Roman" panose="02020603050405020304" pitchFamily="18" charset="0"/>
              </a:rPr>
              <a:t>SABAH KAHVALTISI</a:t>
            </a:r>
            <a:endParaRPr lang="tr-TR" sz="4000" dirty="0">
              <a:solidFill>
                <a:srgbClr val="FF0000"/>
              </a:solidFill>
              <a:latin typeface="Times New Roman" panose="02020603050405020304" pitchFamily="18" charset="0"/>
              <a:cs typeface="Times New Roman" panose="02020603050405020304" pitchFamily="18" charset="0"/>
            </a:endParaRPr>
          </a:p>
        </p:txBody>
      </p:sp>
      <p:sp>
        <p:nvSpPr>
          <p:cNvPr id="18434" name="2 İçerik Yer Tutucusu"/>
          <p:cNvSpPr>
            <a:spLocks noGrp="1"/>
          </p:cNvSpPr>
          <p:nvPr>
            <p:ph idx="1"/>
          </p:nvPr>
        </p:nvSpPr>
        <p:spPr>
          <a:xfrm>
            <a:off x="304801" y="1036320"/>
            <a:ext cx="3596640" cy="4985069"/>
          </a:xfrm>
        </p:spPr>
        <p:txBody>
          <a:bodyPr>
            <a:normAutofit lnSpcReduction="10000"/>
          </a:bodyPr>
          <a:lstStyle/>
          <a:p>
            <a:pPr marL="0" indent="0" algn="just">
              <a:buNone/>
              <a:defRPr/>
            </a:pPr>
            <a:endParaRPr lang="tr-TR" sz="2400" b="1" dirty="0">
              <a:solidFill>
                <a:srgbClr val="C00000"/>
              </a:solidFill>
              <a:latin typeface="Comic Sans MS" pitchFamily="66" charset="0"/>
            </a:endParaRPr>
          </a:p>
          <a:p>
            <a:pPr>
              <a:buFont typeface="Arial" pitchFamily="34" charset="0"/>
              <a:buChar char="•"/>
              <a:defRPr/>
            </a:pPr>
            <a:r>
              <a:rPr lang="tr-TR" sz="2400" dirty="0">
                <a:latin typeface="Times New Roman" panose="02020603050405020304" pitchFamily="18" charset="0"/>
                <a:cs typeface="Times New Roman" panose="02020603050405020304" pitchFamily="18" charset="0"/>
              </a:rPr>
              <a:t>Sabahları daha iyi hissetmeyi ve daha iyi öğrenmeyi sağlar. </a:t>
            </a:r>
          </a:p>
          <a:p>
            <a:pPr>
              <a:buFont typeface="Arial" pitchFamily="34" charset="0"/>
              <a:buChar char="•"/>
              <a:defRPr/>
            </a:pPr>
            <a:endParaRPr lang="tr-TR" sz="2400" dirty="0">
              <a:latin typeface="Times New Roman" panose="02020603050405020304" pitchFamily="18" charset="0"/>
              <a:cs typeface="Times New Roman" panose="02020603050405020304" pitchFamily="18" charset="0"/>
            </a:endParaRPr>
          </a:p>
          <a:p>
            <a:pPr>
              <a:buFont typeface="Arial" pitchFamily="34" charset="0"/>
              <a:buChar char="•"/>
              <a:defRPr/>
            </a:pPr>
            <a:r>
              <a:rPr lang="tr-TR" sz="2400" dirty="0">
                <a:latin typeface="Times New Roman" panose="02020603050405020304" pitchFamily="18" charset="0"/>
                <a:cs typeface="Times New Roman" panose="02020603050405020304" pitchFamily="18" charset="0"/>
              </a:rPr>
              <a:t>Kahvaltı etmeden okula gelen çocukların daha az başarılı oldukları görülmüştür. </a:t>
            </a:r>
          </a:p>
          <a:p>
            <a:pPr>
              <a:buFont typeface="Arial" pitchFamily="34" charset="0"/>
              <a:buChar char="•"/>
              <a:defRPr/>
            </a:pPr>
            <a:endParaRPr lang="tr-TR" sz="2400" dirty="0">
              <a:latin typeface="Times New Roman" panose="02020603050405020304" pitchFamily="18" charset="0"/>
              <a:cs typeface="Times New Roman" panose="02020603050405020304" pitchFamily="18" charset="0"/>
            </a:endParaRPr>
          </a:p>
          <a:p>
            <a:pPr>
              <a:buFont typeface="Arial" pitchFamily="34" charset="0"/>
              <a:buChar char="•"/>
              <a:defRPr/>
            </a:pPr>
            <a:r>
              <a:rPr lang="tr-TR" sz="2400" dirty="0">
                <a:latin typeface="Times New Roman" panose="02020603050405020304" pitchFamily="18" charset="0"/>
                <a:cs typeface="Times New Roman" panose="02020603050405020304" pitchFamily="18" charset="0"/>
              </a:rPr>
              <a:t>Bu nedenle kahvaltı etmeden evden çıkmamaya özen gösterilmelidir.</a:t>
            </a:r>
          </a:p>
          <a:p>
            <a:endParaRPr lang="tr-TR" altLang="tr-TR" dirty="0"/>
          </a:p>
        </p:txBody>
      </p:sp>
    </p:spTree>
    <p:extLst>
      <p:ext uri="{BB962C8B-B14F-4D97-AF65-F5344CB8AC3E}">
        <p14:creationId xmlns:p14="http://schemas.microsoft.com/office/powerpoint/2010/main" val="3562002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 xmlns:a16="http://schemas.microsoft.com/office/drawing/2014/main" id="{BCA3438D-FF93-4723-8696-D4396F5BC95C}"/>
              </a:ext>
            </a:extLst>
          </p:cNvPr>
          <p:cNvSpPr>
            <a:spLocks noGrp="1"/>
          </p:cNvSpPr>
          <p:nvPr>
            <p:ph idx="1"/>
          </p:nvPr>
        </p:nvSpPr>
        <p:spPr/>
        <p:txBody>
          <a:bodyPr/>
          <a:lstStyle/>
          <a:p>
            <a:pPr marL="0" indent="0">
              <a:buNone/>
            </a:pPr>
            <a:r>
              <a:rPr lang="tr-TR" sz="3600" b="1" dirty="0">
                <a:solidFill>
                  <a:srgbClr val="FF0000"/>
                </a:solidFill>
                <a:latin typeface="Times New Roman" panose="02020603050405020304" pitchFamily="18" charset="0"/>
                <a:cs typeface="Times New Roman" panose="02020603050405020304" pitchFamily="18" charset="0"/>
              </a:rPr>
              <a:t>Beslenme </a:t>
            </a:r>
          </a:p>
          <a:p>
            <a:r>
              <a:rPr lang="tr-TR" dirty="0">
                <a:latin typeface="Times New Roman" panose="02020603050405020304" pitchFamily="18" charset="0"/>
                <a:cs typeface="Times New Roman" panose="02020603050405020304" pitchFamily="18" charset="0"/>
              </a:rPr>
              <a:t>Açlık duygusunu bastırmak,</a:t>
            </a:r>
          </a:p>
          <a:p>
            <a:r>
              <a:rPr lang="tr-TR" dirty="0">
                <a:latin typeface="Times New Roman" panose="02020603050405020304" pitchFamily="18" charset="0"/>
                <a:cs typeface="Times New Roman" panose="02020603050405020304" pitchFamily="18" charset="0"/>
              </a:rPr>
              <a:t>Karın doyurmak,</a:t>
            </a:r>
          </a:p>
          <a:p>
            <a:r>
              <a:rPr lang="tr-TR" dirty="0">
                <a:latin typeface="Times New Roman" panose="02020603050405020304" pitchFamily="18" charset="0"/>
                <a:cs typeface="Times New Roman" panose="02020603050405020304" pitchFamily="18" charset="0"/>
              </a:rPr>
              <a:t>Canının çektiği şeyleri yemek içmek değildir.</a:t>
            </a:r>
          </a:p>
        </p:txBody>
      </p:sp>
      <p:pic>
        <p:nvPicPr>
          <p:cNvPr id="4" name="Resim 3">
            <a:extLst>
              <a:ext uri="{FF2B5EF4-FFF2-40B4-BE49-F238E27FC236}">
                <a16:creationId xmlns="" xmlns:a16="http://schemas.microsoft.com/office/drawing/2014/main" id="{8F45371E-103E-49FD-B992-FE777CD0CE65}"/>
              </a:ext>
            </a:extLst>
          </p:cNvPr>
          <p:cNvPicPr>
            <a:picLocks noChangeAspect="1"/>
          </p:cNvPicPr>
          <p:nvPr/>
        </p:nvPicPr>
        <p:blipFill>
          <a:blip r:embed="rId2"/>
          <a:stretch>
            <a:fillRect/>
          </a:stretch>
        </p:blipFill>
        <p:spPr>
          <a:xfrm>
            <a:off x="7537995" y="2142516"/>
            <a:ext cx="3215640" cy="3215640"/>
          </a:xfrm>
          <a:prstGeom prst="rect">
            <a:avLst/>
          </a:prstGeom>
        </p:spPr>
      </p:pic>
    </p:spTree>
    <p:extLst>
      <p:ext uri="{BB962C8B-B14F-4D97-AF65-F5344CB8AC3E}">
        <p14:creationId xmlns:p14="http://schemas.microsoft.com/office/powerpoint/2010/main" val="2712616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 xmlns:a16="http://schemas.microsoft.com/office/drawing/2014/main" id="{657F74C4-A14C-461B-84A5-EDE2A11AA8D1}"/>
              </a:ext>
            </a:extLst>
          </p:cNvPr>
          <p:cNvSpPr>
            <a:spLocks noGrp="1"/>
          </p:cNvSpPr>
          <p:nvPr>
            <p:ph idx="1"/>
          </p:nvPr>
        </p:nvSpPr>
        <p:spPr>
          <a:xfrm>
            <a:off x="838200" y="1239520"/>
            <a:ext cx="10515600" cy="4937443"/>
          </a:xfrm>
        </p:spPr>
        <p:txBody>
          <a:bodyPr/>
          <a:lstStyle/>
          <a:p>
            <a:r>
              <a:rPr lang="tr-TR" dirty="0">
                <a:latin typeface="Times New Roman" panose="02020603050405020304" pitchFamily="18" charset="0"/>
                <a:cs typeface="Times New Roman" panose="02020603050405020304" pitchFamily="18" charset="0"/>
              </a:rPr>
              <a:t>Her yaş döneminde yeterli ve dengeli beslenme oldukça önemlidir.</a:t>
            </a:r>
          </a:p>
          <a:p>
            <a:r>
              <a:rPr lang="tr-TR" dirty="0">
                <a:latin typeface="Times New Roman" panose="02020603050405020304" pitchFamily="18" charset="0"/>
                <a:cs typeface="Times New Roman" panose="02020603050405020304" pitchFamily="18" charset="0"/>
              </a:rPr>
              <a:t>Özellikle bebeklik, okul öncesi ve okul çağı dönemi, ergenlik ve yaşlılık döneminde sağlıklı beslenme bireylerin yaşam kalitesini arttırır.</a:t>
            </a:r>
          </a:p>
        </p:txBody>
      </p:sp>
      <p:pic>
        <p:nvPicPr>
          <p:cNvPr id="4" name="Resim 3">
            <a:extLst>
              <a:ext uri="{FF2B5EF4-FFF2-40B4-BE49-F238E27FC236}">
                <a16:creationId xmlns="" xmlns:a16="http://schemas.microsoft.com/office/drawing/2014/main" id="{5E895C07-D999-4771-8231-9A7C0B8EE4BD}"/>
              </a:ext>
            </a:extLst>
          </p:cNvPr>
          <p:cNvPicPr>
            <a:picLocks noChangeAspect="1"/>
          </p:cNvPicPr>
          <p:nvPr/>
        </p:nvPicPr>
        <p:blipFill>
          <a:blip r:embed="rId2"/>
          <a:stretch>
            <a:fillRect/>
          </a:stretch>
        </p:blipFill>
        <p:spPr>
          <a:xfrm>
            <a:off x="767080" y="3084713"/>
            <a:ext cx="10515600" cy="2920482"/>
          </a:xfrm>
          <a:prstGeom prst="rect">
            <a:avLst/>
          </a:prstGeom>
        </p:spPr>
      </p:pic>
    </p:spTree>
    <p:extLst>
      <p:ext uri="{BB962C8B-B14F-4D97-AF65-F5344CB8AC3E}">
        <p14:creationId xmlns:p14="http://schemas.microsoft.com/office/powerpoint/2010/main" val="2156162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lum/>
          </a:blip>
          <a:srcRect/>
          <a:stretch>
            <a:fillRect t="-9000" b="-9000"/>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87FA78B6-C603-4D11-BD1C-96335F3DA219}"/>
              </a:ext>
            </a:extLst>
          </p:cNvPr>
          <p:cNvSpPr>
            <a:spLocks noGrp="1"/>
          </p:cNvSpPr>
          <p:nvPr>
            <p:ph type="title"/>
          </p:nvPr>
        </p:nvSpPr>
        <p:spPr>
          <a:xfrm>
            <a:off x="838200" y="365125"/>
            <a:ext cx="6009640" cy="1325563"/>
          </a:xfrm>
        </p:spPr>
        <p:txBody>
          <a:bodyPr/>
          <a:lstStyle/>
          <a:p>
            <a:pPr algn="ctr"/>
            <a:r>
              <a:rPr lang="tr-TR" b="1" dirty="0">
                <a:solidFill>
                  <a:srgbClr val="FF0000"/>
                </a:solidFill>
                <a:latin typeface="Times New Roman" panose="02020603050405020304" pitchFamily="18" charset="0"/>
                <a:cs typeface="Times New Roman" panose="02020603050405020304" pitchFamily="18" charset="0"/>
              </a:rPr>
              <a:t>Okul Çağı Çocuklarında Beslenme</a:t>
            </a:r>
          </a:p>
        </p:txBody>
      </p:sp>
      <p:sp>
        <p:nvSpPr>
          <p:cNvPr id="3" name="İçerik Yer Tutucusu 2">
            <a:extLst>
              <a:ext uri="{FF2B5EF4-FFF2-40B4-BE49-F238E27FC236}">
                <a16:creationId xmlns="" xmlns:a16="http://schemas.microsoft.com/office/drawing/2014/main" id="{7997BA1D-7D76-4430-9075-75E76E7F7BD5}"/>
              </a:ext>
            </a:extLst>
          </p:cNvPr>
          <p:cNvSpPr>
            <a:spLocks noGrp="1"/>
          </p:cNvSpPr>
          <p:nvPr>
            <p:ph idx="1"/>
          </p:nvPr>
        </p:nvSpPr>
        <p:spPr>
          <a:xfrm>
            <a:off x="838200" y="1825625"/>
            <a:ext cx="5349240" cy="4351338"/>
          </a:xfrm>
        </p:spPr>
        <p:txBody>
          <a:bodyPr>
            <a:normAutofit/>
          </a:bodyPr>
          <a:lstStyle/>
          <a:p>
            <a:r>
              <a:rPr lang="tr-TR" dirty="0">
                <a:solidFill>
                  <a:schemeClr val="bg1"/>
                </a:solidFill>
                <a:latin typeface="Times New Roman" panose="02020603050405020304" pitchFamily="18" charset="0"/>
                <a:cs typeface="Times New Roman" panose="02020603050405020304" pitchFamily="18" charset="0"/>
              </a:rPr>
              <a:t>Sağlıklı, yeterli ve dengeli beslenme her yaş döneminde olduğu gibi özellikle çocuklar için çok önemlidir.</a:t>
            </a:r>
          </a:p>
        </p:txBody>
      </p:sp>
    </p:spTree>
    <p:extLst>
      <p:ext uri="{BB962C8B-B14F-4D97-AF65-F5344CB8AC3E}">
        <p14:creationId xmlns:p14="http://schemas.microsoft.com/office/powerpoint/2010/main" val="3780025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 xmlns:a16="http://schemas.microsoft.com/office/drawing/2014/main" id="{09E0ED81-15C5-49B3-9347-CADFF3BFBCBC}"/>
              </a:ext>
            </a:extLst>
          </p:cNvPr>
          <p:cNvSpPr>
            <a:spLocks noGrp="1"/>
          </p:cNvSpPr>
          <p:nvPr>
            <p:ph idx="1"/>
          </p:nvPr>
        </p:nvSpPr>
        <p:spPr>
          <a:xfrm>
            <a:off x="838200" y="1330960"/>
            <a:ext cx="5085080" cy="4846003"/>
          </a:xfrm>
        </p:spPr>
        <p:txBody>
          <a:bodyPr>
            <a:normAutofit fontScale="92500" lnSpcReduction="10000"/>
          </a:bodyPr>
          <a:lstStyle/>
          <a:p>
            <a:r>
              <a:rPr lang="tr-TR" dirty="0">
                <a:latin typeface="Times New Roman" panose="02020603050405020304" pitchFamily="18" charset="0"/>
                <a:cs typeface="Times New Roman" panose="02020603050405020304" pitchFamily="18" charset="0"/>
              </a:rPr>
              <a:t>Hızlı büyüme ve gelişme nedeni ile çocukların pek çok besin öğesine olan ihtiyacı hayatın diğer dönemlerine oranla daha fazladır ve bu dönemde kazanılacak beslenme alışkanlıkları yaşam boyu sürmektedir.</a:t>
            </a:r>
          </a:p>
          <a:p>
            <a:endParaRPr lang="tr-TR" dirty="0">
              <a:latin typeface="Times New Roman" panose="02020603050405020304" pitchFamily="18" charset="0"/>
              <a:cs typeface="Times New Roman" panose="02020603050405020304" pitchFamily="18" charset="0"/>
            </a:endParaRPr>
          </a:p>
          <a:p>
            <a:r>
              <a:rPr lang="tr-TR" dirty="0">
                <a:latin typeface="Times New Roman" panose="02020603050405020304" pitchFamily="18" charset="0"/>
                <a:cs typeface="Times New Roman" panose="02020603050405020304" pitchFamily="18" charset="0"/>
              </a:rPr>
              <a:t>Toplumun çekirdeğini oluşturan ve sürekli bir büyüme gelişme süreci içinde olan çocuklar, beslenme yetersizliklerinden en çok etkilenen gruplardan biridir.</a:t>
            </a:r>
          </a:p>
          <a:p>
            <a:endParaRPr lang="tr-TR" dirty="0"/>
          </a:p>
        </p:txBody>
      </p:sp>
      <p:pic>
        <p:nvPicPr>
          <p:cNvPr id="4" name="Resim 3">
            <a:extLst>
              <a:ext uri="{FF2B5EF4-FFF2-40B4-BE49-F238E27FC236}">
                <a16:creationId xmlns="" xmlns:a16="http://schemas.microsoft.com/office/drawing/2014/main" id="{16BA26FB-8D0A-4EBD-B3FB-38976A01B32B}"/>
              </a:ext>
            </a:extLst>
          </p:cNvPr>
          <p:cNvPicPr>
            <a:picLocks noChangeAspect="1"/>
          </p:cNvPicPr>
          <p:nvPr/>
        </p:nvPicPr>
        <p:blipFill>
          <a:blip r:embed="rId2"/>
          <a:stretch>
            <a:fillRect/>
          </a:stretch>
        </p:blipFill>
        <p:spPr>
          <a:xfrm>
            <a:off x="6096000" y="0"/>
            <a:ext cx="6095999" cy="6858000"/>
          </a:xfrm>
          <a:prstGeom prst="rect">
            <a:avLst/>
          </a:prstGeom>
        </p:spPr>
      </p:pic>
    </p:spTree>
    <p:extLst>
      <p:ext uri="{BB962C8B-B14F-4D97-AF65-F5344CB8AC3E}">
        <p14:creationId xmlns:p14="http://schemas.microsoft.com/office/powerpoint/2010/main" val="1035238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 xmlns:a16="http://schemas.microsoft.com/office/drawing/2014/main" id="{48B02E47-BE53-440A-81C3-9710218503FE}"/>
              </a:ext>
            </a:extLst>
          </p:cNvPr>
          <p:cNvSpPr>
            <a:spLocks noGrp="1"/>
          </p:cNvSpPr>
          <p:nvPr>
            <p:ph idx="1"/>
          </p:nvPr>
        </p:nvSpPr>
        <p:spPr>
          <a:xfrm>
            <a:off x="838200" y="1361440"/>
            <a:ext cx="10515600" cy="4815523"/>
          </a:xfrm>
        </p:spPr>
        <p:txBody>
          <a:bodyPr/>
          <a:lstStyle/>
          <a:p>
            <a:r>
              <a:rPr lang="tr-TR" dirty="0">
                <a:latin typeface="Times New Roman" panose="02020603050405020304" pitchFamily="18" charset="0"/>
                <a:cs typeface="Times New Roman" panose="02020603050405020304" pitchFamily="18" charset="0"/>
              </a:rPr>
              <a:t>Sağlıklı beslenmenin yanı sıra çocukların daha hareketli bir yaşam tarzı benimsemeleri, fiziksel aktivite düzeylerinin arttırılması ve bu konuda desteklenmeleri çocukların sosyal, zihinsel ve bedensel gelişimlerine önemli katkılar sağlayacaktır. </a:t>
            </a:r>
          </a:p>
          <a:p>
            <a:endParaRPr lang="tr-TR" dirty="0"/>
          </a:p>
        </p:txBody>
      </p:sp>
      <p:pic>
        <p:nvPicPr>
          <p:cNvPr id="4" name="Resim 3">
            <a:extLst>
              <a:ext uri="{FF2B5EF4-FFF2-40B4-BE49-F238E27FC236}">
                <a16:creationId xmlns="" xmlns:a16="http://schemas.microsoft.com/office/drawing/2014/main" id="{D4945A8C-3BA3-4D46-AFA6-BE08E0F8A34B}"/>
              </a:ext>
            </a:extLst>
          </p:cNvPr>
          <p:cNvPicPr>
            <a:picLocks noChangeAspect="1"/>
          </p:cNvPicPr>
          <p:nvPr/>
        </p:nvPicPr>
        <p:blipFill>
          <a:blip r:embed="rId2"/>
          <a:stretch>
            <a:fillRect/>
          </a:stretch>
        </p:blipFill>
        <p:spPr>
          <a:xfrm>
            <a:off x="867949" y="3238436"/>
            <a:ext cx="2603218" cy="2938527"/>
          </a:xfrm>
          <a:prstGeom prst="rect">
            <a:avLst/>
          </a:prstGeom>
        </p:spPr>
      </p:pic>
      <p:pic>
        <p:nvPicPr>
          <p:cNvPr id="7" name="Resim 6">
            <a:extLst>
              <a:ext uri="{FF2B5EF4-FFF2-40B4-BE49-F238E27FC236}">
                <a16:creationId xmlns="" xmlns:a16="http://schemas.microsoft.com/office/drawing/2014/main" id="{D46C8F29-8BAF-4A0C-92FF-30AAE61A61FC}"/>
              </a:ext>
            </a:extLst>
          </p:cNvPr>
          <p:cNvPicPr>
            <a:picLocks noChangeAspect="1"/>
          </p:cNvPicPr>
          <p:nvPr/>
        </p:nvPicPr>
        <p:blipFill>
          <a:blip r:embed="rId3"/>
          <a:stretch>
            <a:fillRect/>
          </a:stretch>
        </p:blipFill>
        <p:spPr>
          <a:xfrm>
            <a:off x="4589286" y="3541648"/>
            <a:ext cx="5646395" cy="2951227"/>
          </a:xfrm>
          <a:prstGeom prst="rect">
            <a:avLst/>
          </a:prstGeom>
        </p:spPr>
      </p:pic>
    </p:spTree>
    <p:extLst>
      <p:ext uri="{BB962C8B-B14F-4D97-AF65-F5344CB8AC3E}">
        <p14:creationId xmlns:p14="http://schemas.microsoft.com/office/powerpoint/2010/main" val="647332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1BBCBAAE-424B-4E96-92C4-0FC7428D011D}"/>
              </a:ext>
            </a:extLst>
          </p:cNvPr>
          <p:cNvSpPr>
            <a:spLocks noGrp="1"/>
          </p:cNvSpPr>
          <p:nvPr>
            <p:ph type="title"/>
          </p:nvPr>
        </p:nvSpPr>
        <p:spPr>
          <a:xfrm>
            <a:off x="838200" y="681038"/>
            <a:ext cx="10515600" cy="1422082"/>
          </a:xfrm>
        </p:spPr>
        <p:txBody>
          <a:bodyPr>
            <a:normAutofit/>
          </a:bodyPr>
          <a:lstStyle/>
          <a:p>
            <a:pPr algn="ctr"/>
            <a:r>
              <a:rPr lang="tr-TR" b="1" dirty="0" err="1">
                <a:solidFill>
                  <a:srgbClr val="FF0000"/>
                </a:solidFill>
                <a:latin typeface="Times New Roman" panose="02020603050405020304" pitchFamily="18" charset="0"/>
                <a:cs typeface="Times New Roman" panose="02020603050405020304" pitchFamily="18" charset="0"/>
              </a:rPr>
              <a:t>Adölesan</a:t>
            </a:r>
            <a:r>
              <a:rPr lang="tr-TR" b="1" dirty="0">
                <a:solidFill>
                  <a:srgbClr val="FF0000"/>
                </a:solidFill>
                <a:latin typeface="Times New Roman" panose="02020603050405020304" pitchFamily="18" charset="0"/>
                <a:cs typeface="Times New Roman" panose="02020603050405020304" pitchFamily="18" charset="0"/>
              </a:rPr>
              <a:t> (Ergenlik) Çağı Çocuklarında Beslenme</a:t>
            </a:r>
          </a:p>
        </p:txBody>
      </p:sp>
      <p:sp>
        <p:nvSpPr>
          <p:cNvPr id="3" name="İçerik Yer Tutucusu 2">
            <a:extLst>
              <a:ext uri="{FF2B5EF4-FFF2-40B4-BE49-F238E27FC236}">
                <a16:creationId xmlns="" xmlns:a16="http://schemas.microsoft.com/office/drawing/2014/main" id="{B6E8F33A-2FB7-42F3-9D1F-15B9386CBF7F}"/>
              </a:ext>
            </a:extLst>
          </p:cNvPr>
          <p:cNvSpPr>
            <a:spLocks noGrp="1"/>
          </p:cNvSpPr>
          <p:nvPr>
            <p:ph idx="1"/>
          </p:nvPr>
        </p:nvSpPr>
        <p:spPr>
          <a:xfrm>
            <a:off x="838200" y="2590799"/>
            <a:ext cx="5725160" cy="3586163"/>
          </a:xfrm>
        </p:spPr>
        <p:txBody>
          <a:bodyPr/>
          <a:lstStyle/>
          <a:p>
            <a:r>
              <a:rPr lang="tr-TR" dirty="0">
                <a:latin typeface="Times New Roman" panose="02020603050405020304" pitchFamily="18" charset="0"/>
                <a:cs typeface="Times New Roman" panose="02020603050405020304" pitchFamily="18" charset="0"/>
              </a:rPr>
              <a:t>Ergenlik; fiziksel, biyokimyasal, ruhsal ve sosyal yönden hızlı büyüme, gelişme ve olgunlaşma süreçleriyle çocukluktan yetişkinliğe geçiş dönemidir. Ergenlik çağı 12-18 yaş grubunu içerir. Ergenlik çağının genellikle kızlarda 10-12, erkeklerde ise 11-14 yaşlar arasında başladığı kabul edilmektedir.</a:t>
            </a:r>
          </a:p>
        </p:txBody>
      </p:sp>
      <p:pic>
        <p:nvPicPr>
          <p:cNvPr id="4" name="Resim 3">
            <a:extLst>
              <a:ext uri="{FF2B5EF4-FFF2-40B4-BE49-F238E27FC236}">
                <a16:creationId xmlns="" xmlns:a16="http://schemas.microsoft.com/office/drawing/2014/main" id="{042347C7-E89F-4F20-8F2E-0E6C9B0D1609}"/>
              </a:ext>
            </a:extLst>
          </p:cNvPr>
          <p:cNvPicPr>
            <a:picLocks noChangeAspect="1"/>
          </p:cNvPicPr>
          <p:nvPr/>
        </p:nvPicPr>
        <p:blipFill>
          <a:blip r:embed="rId2"/>
          <a:stretch>
            <a:fillRect/>
          </a:stretch>
        </p:blipFill>
        <p:spPr>
          <a:xfrm>
            <a:off x="6360160" y="2663089"/>
            <a:ext cx="5831840" cy="3889792"/>
          </a:xfrm>
          <a:prstGeom prst="rect">
            <a:avLst/>
          </a:prstGeom>
        </p:spPr>
      </p:pic>
    </p:spTree>
    <p:extLst>
      <p:ext uri="{BB962C8B-B14F-4D97-AF65-F5344CB8AC3E}">
        <p14:creationId xmlns:p14="http://schemas.microsoft.com/office/powerpoint/2010/main" val="3908037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lum/>
          </a:blip>
          <a:srcRect/>
          <a:stretch>
            <a:fillRect l="55000"/>
          </a:stretch>
        </a:blip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 xmlns:a16="http://schemas.microsoft.com/office/drawing/2014/main" id="{EFE7ADD3-2CD0-44A7-B9F7-D20A497F4C64}"/>
              </a:ext>
            </a:extLst>
          </p:cNvPr>
          <p:cNvSpPr>
            <a:spLocks noGrp="1"/>
          </p:cNvSpPr>
          <p:nvPr>
            <p:ph idx="1"/>
          </p:nvPr>
        </p:nvSpPr>
        <p:spPr>
          <a:xfrm>
            <a:off x="477520" y="955040"/>
            <a:ext cx="6096000" cy="5791200"/>
          </a:xfrm>
        </p:spPr>
        <p:txBody>
          <a:bodyPr>
            <a:normAutofit/>
          </a:bodyPr>
          <a:lstStyle/>
          <a:p>
            <a:endParaRPr lang="tr-TR" sz="2000" dirty="0">
              <a:latin typeface="Times New Roman" panose="02020603050405020304" pitchFamily="18" charset="0"/>
              <a:cs typeface="Times New Roman" panose="02020603050405020304" pitchFamily="18" charset="0"/>
            </a:endParaRPr>
          </a:p>
          <a:p>
            <a:r>
              <a:rPr lang="tr-TR" sz="2000" dirty="0">
                <a:latin typeface="Times New Roman" panose="02020603050405020304" pitchFamily="18" charset="0"/>
                <a:cs typeface="Times New Roman" panose="02020603050405020304" pitchFamily="18" charset="0"/>
              </a:rPr>
              <a:t>Ergenlik çağı gençlerin yeterli ve dengeli beslenmeleri büyüme ve gelişme hızlandığı için önemlidir. Beslenme, gencin yaşına göre boy uzunluğu ve vücut ağırlığının saptanması ile değerlendirilir.</a:t>
            </a:r>
          </a:p>
          <a:p>
            <a:endParaRPr lang="tr-TR" sz="2000" dirty="0">
              <a:latin typeface="Times New Roman" panose="02020603050405020304" pitchFamily="18" charset="0"/>
              <a:cs typeface="Times New Roman" panose="02020603050405020304" pitchFamily="18" charset="0"/>
            </a:endParaRPr>
          </a:p>
          <a:p>
            <a:r>
              <a:rPr lang="tr-TR" sz="2000" dirty="0">
                <a:latin typeface="Times New Roman" panose="02020603050405020304" pitchFamily="18" charset="0"/>
                <a:cs typeface="Times New Roman" panose="02020603050405020304" pitchFamily="18" charset="0"/>
              </a:rPr>
              <a:t> Ayak üstü beslenme (</a:t>
            </a:r>
            <a:r>
              <a:rPr lang="tr-TR" sz="2000" dirty="0" err="1">
                <a:latin typeface="Times New Roman" panose="02020603050405020304" pitchFamily="18" charset="0"/>
                <a:cs typeface="Times New Roman" panose="02020603050405020304" pitchFamily="18" charset="0"/>
              </a:rPr>
              <a:t>fast</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food</a:t>
            </a:r>
            <a:r>
              <a:rPr lang="tr-TR" sz="2000" dirty="0">
                <a:latin typeface="Times New Roman" panose="02020603050405020304" pitchFamily="18" charset="0"/>
                <a:cs typeface="Times New Roman" panose="02020603050405020304" pitchFamily="18" charset="0"/>
              </a:rPr>
              <a:t>) veya abur-cubur beslenme alışkanlığı çocuk ve gençler arasında yaygın olarak görülmektedir. Genellikle ayak üstü beslenmede A ve C vitaminleri, kalsiyum, posa tüketimi yetersizdir, yağ ve tuz tüketimi ise yüksektir.</a:t>
            </a:r>
          </a:p>
          <a:p>
            <a:endParaRPr lang="tr-TR" sz="2000" dirty="0">
              <a:latin typeface="Times New Roman" panose="02020603050405020304" pitchFamily="18" charset="0"/>
              <a:cs typeface="Times New Roman" panose="02020603050405020304" pitchFamily="18" charset="0"/>
            </a:endParaRPr>
          </a:p>
          <a:p>
            <a:r>
              <a:rPr lang="tr-TR" sz="2000" dirty="0">
                <a:latin typeface="Times New Roman" panose="02020603050405020304" pitchFamily="18" charset="0"/>
                <a:cs typeface="Times New Roman" panose="02020603050405020304" pitchFamily="18" charset="0"/>
              </a:rPr>
              <a:t>Bu yaş grubunun diğer bir yanlış alışkanlığı da öğün atlamadır. En çok atlanan öğün ise sabah kahvaltısıdır. Oysa, sabah kahvaltısı tüm yaş grupları için olduğu gibi ergenler için de önemli bir öğündür.</a:t>
            </a:r>
          </a:p>
          <a:p>
            <a:endParaRPr lang="tr-T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08258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 xmlns:a16="http://schemas.microsoft.com/office/drawing/2014/main" id="{8B674AAF-042C-48C7-8E8D-78BDA768EE59}"/>
              </a:ext>
            </a:extLst>
          </p:cNvPr>
          <p:cNvSpPr>
            <a:spLocks noGrp="1"/>
          </p:cNvSpPr>
          <p:nvPr>
            <p:ph idx="1"/>
          </p:nvPr>
        </p:nvSpPr>
        <p:spPr>
          <a:xfrm>
            <a:off x="838200" y="1259840"/>
            <a:ext cx="10515600" cy="4917123"/>
          </a:xfrm>
        </p:spPr>
        <p:txBody>
          <a:bodyPr/>
          <a:lstStyle/>
          <a:p>
            <a:r>
              <a:rPr lang="tr-TR" dirty="0">
                <a:latin typeface="Times New Roman" panose="02020603050405020304" pitchFamily="18" charset="0"/>
                <a:cs typeface="Times New Roman" panose="02020603050405020304" pitchFamily="18" charset="0"/>
              </a:rPr>
              <a:t>Ergenlik çağında özellikle kızlarda görülen </a:t>
            </a:r>
            <a:r>
              <a:rPr lang="tr-TR" dirty="0" err="1">
                <a:latin typeface="Times New Roman" panose="02020603050405020304" pitchFamily="18" charset="0"/>
                <a:cs typeface="Times New Roman" panose="02020603050405020304" pitchFamily="18" charset="0"/>
              </a:rPr>
              <a:t>anoreksiya</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nervosa</a:t>
            </a:r>
            <a:r>
              <a:rPr lang="tr-TR" dirty="0">
                <a:latin typeface="Times New Roman" panose="02020603050405020304" pitchFamily="18" charset="0"/>
                <a:cs typeface="Times New Roman" panose="02020603050405020304" pitchFamily="18" charset="0"/>
              </a:rPr>
              <a:t> ve </a:t>
            </a:r>
            <a:r>
              <a:rPr lang="tr-TR" dirty="0" err="1">
                <a:latin typeface="Times New Roman" panose="02020603050405020304" pitchFamily="18" charset="0"/>
                <a:cs typeface="Times New Roman" panose="02020603050405020304" pitchFamily="18" charset="0"/>
              </a:rPr>
              <a:t>bulimia</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nervosa</a:t>
            </a:r>
            <a:r>
              <a:rPr lang="tr-TR" dirty="0">
                <a:latin typeface="Times New Roman" panose="02020603050405020304" pitchFamily="18" charset="0"/>
                <a:cs typeface="Times New Roman" panose="02020603050405020304" pitchFamily="18" charset="0"/>
              </a:rPr>
              <a:t> gibi hiçbir şey yememe veya çok yedikten sonra kendini kusturma gibi durumlar yeme bozukluklarıdır. Ciddi sağlık sonuçları olabilir, mutlaka tedavi edilmesi lazımdır. </a:t>
            </a:r>
          </a:p>
          <a:p>
            <a:r>
              <a:rPr lang="tr-TR" dirty="0">
                <a:latin typeface="Times New Roman" panose="02020603050405020304" pitchFamily="18" charset="0"/>
                <a:cs typeface="Times New Roman" panose="02020603050405020304" pitchFamily="18" charset="0"/>
              </a:rPr>
              <a:t>Doğru tedavi ve destek ile genç hem sağlığına</a:t>
            </a:r>
          </a:p>
          <a:p>
            <a:pPr marL="0" indent="0">
              <a:buNone/>
            </a:pPr>
            <a:r>
              <a:rPr lang="tr-TR" dirty="0">
                <a:latin typeface="Times New Roman" panose="02020603050405020304" pitchFamily="18" charset="0"/>
                <a:cs typeface="Times New Roman" panose="02020603050405020304" pitchFamily="18" charset="0"/>
              </a:rPr>
              <a:t>   hem de ideal kilosuna</a:t>
            </a:r>
          </a:p>
          <a:p>
            <a:pPr marL="0" indent="0">
              <a:buNone/>
            </a:pPr>
            <a:r>
              <a:rPr lang="tr-TR" dirty="0">
                <a:latin typeface="Times New Roman" panose="02020603050405020304" pitchFamily="18" charset="0"/>
                <a:cs typeface="Times New Roman" panose="02020603050405020304" pitchFamily="18" charset="0"/>
              </a:rPr>
              <a:t>   kavuşabilir. Yeter ki bu konuda yalnız olmadığını</a:t>
            </a:r>
          </a:p>
          <a:p>
            <a:pPr marL="0" indent="0">
              <a:buNone/>
            </a:pPr>
            <a:r>
              <a:rPr lang="tr-TR" dirty="0">
                <a:latin typeface="Times New Roman" panose="02020603050405020304" pitchFamily="18" charset="0"/>
                <a:cs typeface="Times New Roman" panose="02020603050405020304" pitchFamily="18" charset="0"/>
              </a:rPr>
              <a:t>   ve başvurması halinde ihtiyacı olan</a:t>
            </a:r>
          </a:p>
          <a:p>
            <a:pPr marL="0" indent="0">
              <a:buNone/>
            </a:pPr>
            <a:r>
              <a:rPr lang="tr-TR" dirty="0">
                <a:latin typeface="Times New Roman" panose="02020603050405020304" pitchFamily="18" charset="0"/>
                <a:cs typeface="Times New Roman" panose="02020603050405020304" pitchFamily="18" charset="0"/>
              </a:rPr>
              <a:t>   desteği alabileceğini bilsin.</a:t>
            </a:r>
          </a:p>
        </p:txBody>
      </p:sp>
      <p:pic>
        <p:nvPicPr>
          <p:cNvPr id="4" name="Resim 3">
            <a:extLst>
              <a:ext uri="{FF2B5EF4-FFF2-40B4-BE49-F238E27FC236}">
                <a16:creationId xmlns="" xmlns:a16="http://schemas.microsoft.com/office/drawing/2014/main" id="{18867F29-9E64-4F28-AF73-BA4E9D037282}"/>
              </a:ext>
            </a:extLst>
          </p:cNvPr>
          <p:cNvPicPr>
            <a:picLocks noChangeAspect="1"/>
          </p:cNvPicPr>
          <p:nvPr/>
        </p:nvPicPr>
        <p:blipFill>
          <a:blip r:embed="rId2"/>
          <a:stretch>
            <a:fillRect/>
          </a:stretch>
        </p:blipFill>
        <p:spPr>
          <a:xfrm>
            <a:off x="7820977" y="3515360"/>
            <a:ext cx="4066223" cy="3183209"/>
          </a:xfrm>
          <a:prstGeom prst="rect">
            <a:avLst/>
          </a:prstGeom>
        </p:spPr>
      </p:pic>
    </p:spTree>
    <p:extLst>
      <p:ext uri="{BB962C8B-B14F-4D97-AF65-F5344CB8AC3E}">
        <p14:creationId xmlns:p14="http://schemas.microsoft.com/office/powerpoint/2010/main" val="30146016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lum/>
          </a:blip>
          <a:srcRect/>
          <a:stretch>
            <a:fillRect l="51000"/>
          </a:stretch>
        </a:blip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 xmlns:a16="http://schemas.microsoft.com/office/drawing/2014/main" id="{775CDC06-6729-425E-862A-CC165860B779}"/>
              </a:ext>
            </a:extLst>
          </p:cNvPr>
          <p:cNvSpPr>
            <a:spLocks noGrp="1"/>
          </p:cNvSpPr>
          <p:nvPr>
            <p:ph idx="1"/>
          </p:nvPr>
        </p:nvSpPr>
        <p:spPr>
          <a:xfrm>
            <a:off x="838200" y="1290320"/>
            <a:ext cx="5400040" cy="4886643"/>
          </a:xfrm>
        </p:spPr>
        <p:txBody>
          <a:bodyPr>
            <a:normAutofit/>
          </a:bodyPr>
          <a:lstStyle/>
          <a:p>
            <a:r>
              <a:rPr lang="tr-TR" dirty="0">
                <a:latin typeface="Times New Roman" panose="02020603050405020304" pitchFamily="18" charset="0"/>
                <a:cs typeface="Times New Roman" panose="02020603050405020304" pitchFamily="18" charset="0"/>
              </a:rPr>
              <a:t>Herkes için geçerli tek bir kilo yoktur.</a:t>
            </a:r>
          </a:p>
          <a:p>
            <a:r>
              <a:rPr lang="tr-TR" dirty="0">
                <a:latin typeface="Times New Roman" panose="02020603050405020304" pitchFamily="18" charset="0"/>
                <a:cs typeface="Times New Roman" panose="02020603050405020304" pitchFamily="18" charset="0"/>
              </a:rPr>
              <a:t>Doğru kilo, cinsiyete, yaşa, hayatın hangi evresinde olunduğuna, kişinin boyuna göre değişir.</a:t>
            </a:r>
          </a:p>
          <a:p>
            <a:r>
              <a:rPr lang="tr-TR" dirty="0">
                <a:latin typeface="Times New Roman" panose="02020603050405020304" pitchFamily="18" charset="0"/>
                <a:cs typeface="Times New Roman" panose="02020603050405020304" pitchFamily="18" charset="0"/>
              </a:rPr>
              <a:t>Bu yüzden kendimizi başkaları ile kıyaslamamalı, kendi ideal kilomuzu öğrenmeliyiz.</a:t>
            </a:r>
          </a:p>
          <a:p>
            <a:r>
              <a:rPr lang="tr-TR" dirty="0">
                <a:latin typeface="Times New Roman" panose="02020603050405020304" pitchFamily="18" charset="0"/>
                <a:cs typeface="Times New Roman" panose="02020603050405020304" pitchFamily="18" charset="0"/>
              </a:rPr>
              <a:t>Aile hekimimizden bu konuda danışmanlık hizmeti alabiliriz.</a:t>
            </a:r>
          </a:p>
        </p:txBody>
      </p:sp>
    </p:spTree>
    <p:extLst>
      <p:ext uri="{BB962C8B-B14F-4D97-AF65-F5344CB8AC3E}">
        <p14:creationId xmlns:p14="http://schemas.microsoft.com/office/powerpoint/2010/main" val="30551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08FF6468-106C-4BF4-88B9-408C60A1E794}"/>
              </a:ext>
            </a:extLst>
          </p:cNvPr>
          <p:cNvSpPr>
            <a:spLocks noGrp="1"/>
          </p:cNvSpPr>
          <p:nvPr>
            <p:ph type="title"/>
          </p:nvPr>
        </p:nvSpPr>
        <p:spPr>
          <a:xfrm rot="20324433">
            <a:off x="-2023886" y="-387788"/>
            <a:ext cx="13236377" cy="6614550"/>
          </a:xfrm>
        </p:spPr>
        <p:txBody>
          <a:bodyPr>
            <a:normAutofit/>
          </a:bodyPr>
          <a:lstStyle/>
          <a:p>
            <a:pPr algn="ctr"/>
            <a:r>
              <a:rPr lang="tr-TR" sz="6600" dirty="0">
                <a:solidFill>
                  <a:srgbClr val="FF0000"/>
                </a:solidFill>
                <a:latin typeface="Arial Black" panose="020B0A04020102020204" pitchFamily="34" charset="0"/>
                <a:cs typeface="Times New Roman" panose="02020603050405020304" pitchFamily="18" charset="0"/>
              </a:rPr>
              <a:t>BESLENMEYE</a:t>
            </a:r>
            <a:br>
              <a:rPr lang="tr-TR" sz="6600" dirty="0">
                <a:solidFill>
                  <a:srgbClr val="FF0000"/>
                </a:solidFill>
                <a:latin typeface="Arial Black" panose="020B0A04020102020204" pitchFamily="34" charset="0"/>
                <a:cs typeface="Times New Roman" panose="02020603050405020304" pitchFamily="18" charset="0"/>
              </a:rPr>
            </a:br>
            <a:r>
              <a:rPr lang="tr-TR" sz="6600" dirty="0">
                <a:solidFill>
                  <a:srgbClr val="FF0000"/>
                </a:solidFill>
                <a:latin typeface="Arial Black" panose="020B0A04020102020204" pitchFamily="34" charset="0"/>
                <a:cs typeface="Times New Roman" panose="02020603050405020304" pitchFamily="18" charset="0"/>
              </a:rPr>
              <a:t>DAİR</a:t>
            </a:r>
            <a:br>
              <a:rPr lang="tr-TR" sz="6600" dirty="0">
                <a:solidFill>
                  <a:srgbClr val="FF0000"/>
                </a:solidFill>
                <a:latin typeface="Arial Black" panose="020B0A04020102020204" pitchFamily="34" charset="0"/>
                <a:cs typeface="Times New Roman" panose="02020603050405020304" pitchFamily="18" charset="0"/>
              </a:rPr>
            </a:br>
            <a:r>
              <a:rPr lang="tr-TR" sz="6600" dirty="0">
                <a:solidFill>
                  <a:srgbClr val="FF0000"/>
                </a:solidFill>
                <a:latin typeface="Arial Black" panose="020B0A04020102020204" pitchFamily="34" charset="0"/>
                <a:cs typeface="Times New Roman" panose="02020603050405020304" pitchFamily="18" charset="0"/>
              </a:rPr>
              <a:t>HATIRLATMALAR</a:t>
            </a:r>
          </a:p>
        </p:txBody>
      </p:sp>
      <p:pic>
        <p:nvPicPr>
          <p:cNvPr id="5" name="Resim 4">
            <a:extLst>
              <a:ext uri="{FF2B5EF4-FFF2-40B4-BE49-F238E27FC236}">
                <a16:creationId xmlns="" xmlns:a16="http://schemas.microsoft.com/office/drawing/2014/main" id="{089DCB5D-5BC9-4AFF-A047-953F903D9617}"/>
              </a:ext>
            </a:extLst>
          </p:cNvPr>
          <p:cNvPicPr>
            <a:picLocks noChangeAspect="1"/>
          </p:cNvPicPr>
          <p:nvPr/>
        </p:nvPicPr>
        <p:blipFill>
          <a:blip r:embed="rId2"/>
          <a:stretch>
            <a:fillRect/>
          </a:stretch>
        </p:blipFill>
        <p:spPr>
          <a:xfrm>
            <a:off x="7816850" y="4932045"/>
            <a:ext cx="2857500" cy="1200150"/>
          </a:xfrm>
          <a:prstGeom prst="rect">
            <a:avLst/>
          </a:prstGeom>
        </p:spPr>
      </p:pic>
    </p:spTree>
    <p:extLst>
      <p:ext uri="{BB962C8B-B14F-4D97-AF65-F5344CB8AC3E}">
        <p14:creationId xmlns:p14="http://schemas.microsoft.com/office/powerpoint/2010/main" val="13941335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1688" y="2936876"/>
            <a:ext cx="576262"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9875" y="2492375"/>
            <a:ext cx="3384550"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8439" y="2709864"/>
            <a:ext cx="1800225" cy="310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8664" y="2565400"/>
            <a:ext cx="1493837"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8663" y="4222750"/>
            <a:ext cx="1681162"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6351" y="3071813"/>
            <a:ext cx="735013"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0"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97689" y="1946275"/>
            <a:ext cx="12858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1 Başlık"/>
          <p:cNvSpPr txBox="1">
            <a:spLocks/>
          </p:cNvSpPr>
          <p:nvPr/>
        </p:nvSpPr>
        <p:spPr bwMode="auto">
          <a:xfrm>
            <a:off x="1705583" y="5902362"/>
            <a:ext cx="8183563" cy="576262"/>
          </a:xfrm>
          <a:prstGeom prst="rect">
            <a:avLst/>
          </a:prstGeom>
          <a:noFill/>
          <a:ln w="9525">
            <a:noFill/>
            <a:miter lim="800000"/>
            <a:headEnd/>
            <a:tailEnd/>
          </a:ln>
        </p:spPr>
        <p:txBody>
          <a:bodyPr anchor="b"/>
          <a:lstStyle/>
          <a:p>
            <a:pPr algn="ctr">
              <a:defRPr/>
            </a:pPr>
            <a:r>
              <a:rPr lang="tr-TR" b="1" dirty="0">
                <a:solidFill>
                  <a:srgbClr val="00B050"/>
                </a:solidFill>
                <a:latin typeface="Comic Sans MS" pitchFamily="66" charset="0"/>
              </a:rPr>
              <a:t>Dengeli Öğün</a:t>
            </a:r>
          </a:p>
        </p:txBody>
      </p:sp>
      <p:sp>
        <p:nvSpPr>
          <p:cNvPr id="23562" name="AutoShape 12" descr="http://images.clipartlogo.com/files/ss/thumb/111/111295232/exclamation-mark-cartoon_small.jpg"/>
          <p:cNvSpPr>
            <a:spLocks noChangeAspect="1" noChangeArrowheads="1"/>
          </p:cNvSpPr>
          <p:nvPr/>
        </p:nvSpPr>
        <p:spPr bwMode="auto">
          <a:xfrm>
            <a:off x="1587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a:solidFill>
                <a:prstClr val="black"/>
              </a:solidFill>
              <a:latin typeface="Gill Sans MT"/>
            </a:endParaRPr>
          </a:p>
        </p:txBody>
      </p:sp>
      <p:pic>
        <p:nvPicPr>
          <p:cNvPr id="23563" name="Resim 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524001" y="258764"/>
            <a:ext cx="1223963"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4" name="1 Başlık"/>
          <p:cNvSpPr>
            <a:spLocks noGrp="1"/>
          </p:cNvSpPr>
          <p:nvPr>
            <p:ph type="title"/>
          </p:nvPr>
        </p:nvSpPr>
        <p:spPr>
          <a:xfrm>
            <a:off x="2768600" y="514350"/>
            <a:ext cx="8229600" cy="990600"/>
          </a:xfrm>
        </p:spPr>
        <p:txBody>
          <a:bodyPr/>
          <a:lstStyle/>
          <a:p>
            <a:pPr eaLnBrk="1" hangingPunct="1"/>
            <a:r>
              <a:rPr lang="tr-TR" altLang="tr-TR" sz="2800" b="1" dirty="0">
                <a:solidFill>
                  <a:schemeClr val="tx1"/>
                </a:solidFill>
                <a:latin typeface="Comic Sans MS" pitchFamily="66" charset="0"/>
              </a:rPr>
              <a:t>Bir Öğünde Her Besin Grubundan Yemeliyiz.</a:t>
            </a:r>
            <a:endParaRPr lang="tr-TR" altLang="tr-TR" sz="2800" dirty="0">
              <a:solidFill>
                <a:schemeClr val="tx1"/>
              </a:solidFill>
              <a:latin typeface="Comic Sans MS" pitchFamily="66" charset="0"/>
            </a:endParaRPr>
          </a:p>
        </p:txBody>
      </p:sp>
    </p:spTree>
    <p:extLst>
      <p:ext uri="{BB962C8B-B14F-4D97-AF65-F5344CB8AC3E}">
        <p14:creationId xmlns:p14="http://schemas.microsoft.com/office/powerpoint/2010/main" val="32733488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77827"/>
                                        </p:tgtEl>
                                        <p:attrNameLst>
                                          <p:attrName>style.visibility</p:attrName>
                                        </p:attrNameLst>
                                      </p:cBhvr>
                                      <p:to>
                                        <p:strVal val="visible"/>
                                      </p:to>
                                    </p:set>
                                    <p:anim calcmode="lin" valueType="num">
                                      <p:cBhvr additive="base">
                                        <p:cTn id="7" dur="500" fill="hold"/>
                                        <p:tgtEl>
                                          <p:spTgt spid="77827"/>
                                        </p:tgtEl>
                                        <p:attrNameLst>
                                          <p:attrName>ppt_x</p:attrName>
                                        </p:attrNameLst>
                                      </p:cBhvr>
                                      <p:tavLst>
                                        <p:tav tm="0">
                                          <p:val>
                                            <p:strVal val="0-#ppt_w/2"/>
                                          </p:val>
                                        </p:tav>
                                        <p:tav tm="100000">
                                          <p:val>
                                            <p:strVal val="#ppt_x"/>
                                          </p:val>
                                        </p:tav>
                                      </p:tavLst>
                                    </p:anim>
                                    <p:anim calcmode="lin" valueType="num">
                                      <p:cBhvr additive="base">
                                        <p:cTn id="8" dur="500" fill="hold"/>
                                        <p:tgtEl>
                                          <p:spTgt spid="7782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77828"/>
                                        </p:tgtEl>
                                        <p:attrNameLst>
                                          <p:attrName>style.visibility</p:attrName>
                                        </p:attrNameLst>
                                      </p:cBhvr>
                                      <p:to>
                                        <p:strVal val="visible"/>
                                      </p:to>
                                    </p:set>
                                    <p:anim calcmode="lin" valueType="num">
                                      <p:cBhvr additive="base">
                                        <p:cTn id="13" dur="500" fill="hold"/>
                                        <p:tgtEl>
                                          <p:spTgt spid="77828"/>
                                        </p:tgtEl>
                                        <p:attrNameLst>
                                          <p:attrName>ppt_x</p:attrName>
                                        </p:attrNameLst>
                                      </p:cBhvr>
                                      <p:tavLst>
                                        <p:tav tm="0">
                                          <p:val>
                                            <p:strVal val="1+#ppt_w/2"/>
                                          </p:val>
                                        </p:tav>
                                        <p:tav tm="100000">
                                          <p:val>
                                            <p:strVal val="#ppt_x"/>
                                          </p:val>
                                        </p:tav>
                                      </p:tavLst>
                                    </p:anim>
                                    <p:anim calcmode="lin" valueType="num">
                                      <p:cBhvr additive="base">
                                        <p:cTn id="14" dur="500" fill="hold"/>
                                        <p:tgtEl>
                                          <p:spTgt spid="7782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7829"/>
                                        </p:tgtEl>
                                        <p:attrNameLst>
                                          <p:attrName>style.visibility</p:attrName>
                                        </p:attrNameLst>
                                      </p:cBhvr>
                                      <p:to>
                                        <p:strVal val="visible"/>
                                      </p:to>
                                    </p:set>
                                    <p:anim calcmode="lin" valueType="num">
                                      <p:cBhvr additive="base">
                                        <p:cTn id="19" dur="500" fill="hold"/>
                                        <p:tgtEl>
                                          <p:spTgt spid="77829"/>
                                        </p:tgtEl>
                                        <p:attrNameLst>
                                          <p:attrName>ppt_x</p:attrName>
                                        </p:attrNameLst>
                                      </p:cBhvr>
                                      <p:tavLst>
                                        <p:tav tm="0">
                                          <p:val>
                                            <p:strVal val="#ppt_x"/>
                                          </p:val>
                                        </p:tav>
                                        <p:tav tm="100000">
                                          <p:val>
                                            <p:strVal val="#ppt_x"/>
                                          </p:val>
                                        </p:tav>
                                      </p:tavLst>
                                    </p:anim>
                                    <p:anim calcmode="lin" valueType="num">
                                      <p:cBhvr additive="base">
                                        <p:cTn id="20" dur="500" fill="hold"/>
                                        <p:tgtEl>
                                          <p:spTgt spid="7782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77840"/>
                                        </p:tgtEl>
                                        <p:attrNameLst>
                                          <p:attrName>style.visibility</p:attrName>
                                        </p:attrNameLst>
                                      </p:cBhvr>
                                      <p:to>
                                        <p:strVal val="visible"/>
                                      </p:to>
                                    </p:set>
                                    <p:anim calcmode="lin" valueType="num">
                                      <p:cBhvr additive="base">
                                        <p:cTn id="25" dur="500" fill="hold"/>
                                        <p:tgtEl>
                                          <p:spTgt spid="77840"/>
                                        </p:tgtEl>
                                        <p:attrNameLst>
                                          <p:attrName>ppt_x</p:attrName>
                                        </p:attrNameLst>
                                      </p:cBhvr>
                                      <p:tavLst>
                                        <p:tav tm="0">
                                          <p:val>
                                            <p:strVal val="1+#ppt_w/2"/>
                                          </p:val>
                                        </p:tav>
                                        <p:tav tm="100000">
                                          <p:val>
                                            <p:strVal val="#ppt_x"/>
                                          </p:val>
                                        </p:tav>
                                      </p:tavLst>
                                    </p:anim>
                                    <p:anim calcmode="lin" valueType="num">
                                      <p:cBhvr additive="base">
                                        <p:cTn id="26" dur="500" fill="hold"/>
                                        <p:tgtEl>
                                          <p:spTgt spid="7784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heckerboard(across)">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93548FE2-1657-4A71-822B-E8F8A8B3444C}"/>
              </a:ext>
            </a:extLst>
          </p:cNvPr>
          <p:cNvSpPr>
            <a:spLocks noGrp="1"/>
          </p:cNvSpPr>
          <p:nvPr>
            <p:ph type="title"/>
          </p:nvPr>
        </p:nvSpPr>
        <p:spPr/>
        <p:txBody>
          <a:bodyPr/>
          <a:lstStyle/>
          <a:p>
            <a:r>
              <a:rPr lang="tr-TR" b="1" dirty="0">
                <a:solidFill>
                  <a:srgbClr val="00B050"/>
                </a:solidFill>
                <a:latin typeface="Times New Roman" panose="02020603050405020304" pitchFamily="18" charset="0"/>
                <a:cs typeface="Times New Roman" panose="02020603050405020304" pitchFamily="18" charset="0"/>
              </a:rPr>
              <a:t>BESLENME</a:t>
            </a:r>
          </a:p>
        </p:txBody>
      </p:sp>
      <p:sp>
        <p:nvSpPr>
          <p:cNvPr id="3" name="İçerik Yer Tutucusu 2">
            <a:extLst>
              <a:ext uri="{FF2B5EF4-FFF2-40B4-BE49-F238E27FC236}">
                <a16:creationId xmlns="" xmlns:a16="http://schemas.microsoft.com/office/drawing/2014/main" id="{39AE3AE1-0E7F-4735-8693-CF2381D53D04}"/>
              </a:ext>
            </a:extLst>
          </p:cNvPr>
          <p:cNvSpPr>
            <a:spLocks noGrp="1"/>
          </p:cNvSpPr>
          <p:nvPr>
            <p:ph idx="1"/>
          </p:nvPr>
        </p:nvSpPr>
        <p:spPr/>
        <p:txBody>
          <a:bodyPr/>
          <a:lstStyle/>
          <a:p>
            <a:r>
              <a:rPr lang="tr-TR" sz="3200" dirty="0">
                <a:latin typeface="Times New Roman" panose="02020603050405020304" pitchFamily="18" charset="0"/>
                <a:cs typeface="Times New Roman" panose="02020603050405020304" pitchFamily="18" charset="0"/>
              </a:rPr>
              <a:t>Büyümek,</a:t>
            </a:r>
          </a:p>
          <a:p>
            <a:r>
              <a:rPr lang="tr-TR" sz="3200" dirty="0">
                <a:latin typeface="Times New Roman" panose="02020603050405020304" pitchFamily="18" charset="0"/>
                <a:cs typeface="Times New Roman" panose="02020603050405020304" pitchFamily="18" charset="0"/>
              </a:rPr>
              <a:t>Gelişmek,</a:t>
            </a:r>
          </a:p>
          <a:p>
            <a:r>
              <a:rPr lang="tr-TR" sz="3200" dirty="0">
                <a:solidFill>
                  <a:schemeClr val="tx1"/>
                </a:solidFill>
                <a:latin typeface="Times New Roman" panose="02020603050405020304" pitchFamily="18" charset="0"/>
                <a:cs typeface="Times New Roman" panose="02020603050405020304" pitchFamily="18" charset="0"/>
              </a:rPr>
              <a:t>Sağlıklı ve üretken olarak iyi ve kaliteli yaşam sürebilmek için gerekli olan öğeleri vücuda alıp</a:t>
            </a:r>
          </a:p>
          <a:p>
            <a:pPr marL="0" indent="0">
              <a:buNone/>
            </a:pPr>
            <a:r>
              <a:rPr lang="tr-TR" sz="3200" dirty="0">
                <a:latin typeface="Times New Roman" panose="02020603050405020304" pitchFamily="18" charset="0"/>
                <a:cs typeface="Times New Roman" panose="02020603050405020304" pitchFamily="18" charset="0"/>
              </a:rPr>
              <a:t> </a:t>
            </a:r>
            <a:r>
              <a:rPr lang="tr-TR" sz="3200" dirty="0">
                <a:solidFill>
                  <a:schemeClr val="tx1"/>
                </a:solidFill>
                <a:latin typeface="Times New Roman" panose="02020603050405020304" pitchFamily="18" charset="0"/>
                <a:cs typeface="Times New Roman" panose="02020603050405020304" pitchFamily="18" charset="0"/>
              </a:rPr>
              <a:t> kullanabilmektir. </a:t>
            </a:r>
          </a:p>
          <a:p>
            <a:endParaRPr lang="tr-TR" dirty="0"/>
          </a:p>
        </p:txBody>
      </p:sp>
      <p:pic>
        <p:nvPicPr>
          <p:cNvPr id="5" name="Resim 4">
            <a:extLst>
              <a:ext uri="{FF2B5EF4-FFF2-40B4-BE49-F238E27FC236}">
                <a16:creationId xmlns="" xmlns:a16="http://schemas.microsoft.com/office/drawing/2014/main" id="{7F82E1DE-9FFB-447F-B1D1-727C1909C4BC}"/>
              </a:ext>
            </a:extLst>
          </p:cNvPr>
          <p:cNvPicPr>
            <a:picLocks noChangeAspect="1"/>
          </p:cNvPicPr>
          <p:nvPr/>
        </p:nvPicPr>
        <p:blipFill>
          <a:blip r:embed="rId2"/>
          <a:stretch>
            <a:fillRect/>
          </a:stretch>
        </p:blipFill>
        <p:spPr>
          <a:xfrm>
            <a:off x="7915910" y="3429000"/>
            <a:ext cx="3087370" cy="2975610"/>
          </a:xfrm>
          <a:prstGeom prst="rect">
            <a:avLst/>
          </a:prstGeom>
        </p:spPr>
      </p:pic>
    </p:spTree>
    <p:extLst>
      <p:ext uri="{BB962C8B-B14F-4D97-AF65-F5344CB8AC3E}">
        <p14:creationId xmlns:p14="http://schemas.microsoft.com/office/powerpoint/2010/main" val="14046235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5 Resim" descr="IMG_5691.JPG"/>
          <p:cNvPicPr>
            <a:picLocks noChangeAspect="1"/>
          </p:cNvPicPr>
          <p:nvPr/>
        </p:nvPicPr>
        <p:blipFill>
          <a:blip r:embed="rId3">
            <a:extLst>
              <a:ext uri="{28A0092B-C50C-407E-A947-70E740481C1C}">
                <a14:useLocalDpi xmlns:a14="http://schemas.microsoft.com/office/drawing/2010/main" val="0"/>
              </a:ext>
            </a:extLst>
          </a:blip>
          <a:srcRect b="9264"/>
          <a:stretch>
            <a:fillRect/>
          </a:stretch>
        </p:blipFill>
        <p:spPr bwMode="auto">
          <a:xfrm>
            <a:off x="4007769" y="1988841"/>
            <a:ext cx="4105275" cy="417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Resim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193675"/>
            <a:ext cx="1223962" cy="12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Unvan 1"/>
          <p:cNvSpPr>
            <a:spLocks noGrp="1"/>
          </p:cNvSpPr>
          <p:nvPr>
            <p:ph type="title"/>
          </p:nvPr>
        </p:nvSpPr>
        <p:spPr>
          <a:xfrm>
            <a:off x="3071813" y="638175"/>
            <a:ext cx="8229600" cy="990600"/>
          </a:xfrm>
        </p:spPr>
        <p:txBody>
          <a:bodyPr/>
          <a:lstStyle/>
          <a:p>
            <a:r>
              <a:rPr lang="tr-TR" altLang="tr-TR" sz="2800" b="1" dirty="0">
                <a:latin typeface="Comic Sans MS" pitchFamily="66" charset="0"/>
              </a:rPr>
              <a:t>Güne kahvaltı ile başlamalıyız.</a:t>
            </a:r>
          </a:p>
        </p:txBody>
      </p:sp>
    </p:spTree>
    <p:extLst>
      <p:ext uri="{BB962C8B-B14F-4D97-AF65-F5344CB8AC3E}">
        <p14:creationId xmlns:p14="http://schemas.microsoft.com/office/powerpoint/2010/main" val="20426179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Başlık"/>
          <p:cNvSpPr>
            <a:spLocks noGrp="1"/>
          </p:cNvSpPr>
          <p:nvPr>
            <p:ph type="title"/>
          </p:nvPr>
        </p:nvSpPr>
        <p:spPr>
          <a:xfrm>
            <a:off x="1847850" y="549275"/>
            <a:ext cx="8229600" cy="990600"/>
          </a:xfrm>
        </p:spPr>
        <p:txBody>
          <a:bodyPr>
            <a:normAutofit fontScale="90000"/>
          </a:bodyPr>
          <a:lstStyle/>
          <a:p>
            <a:pPr algn="ctr" eaLnBrk="1" hangingPunct="1"/>
            <a:r>
              <a:rPr lang="tr-TR" altLang="tr-TR" sz="2800" b="1" dirty="0">
                <a:solidFill>
                  <a:schemeClr val="tx1"/>
                </a:solidFill>
                <a:latin typeface="Comic Sans MS" pitchFamily="66" charset="0"/>
              </a:rPr>
              <a:t>Öğün Atlamamalıyız</a:t>
            </a:r>
            <a:br>
              <a:rPr lang="tr-TR" altLang="tr-TR" sz="2800" b="1" dirty="0">
                <a:solidFill>
                  <a:schemeClr val="tx1"/>
                </a:solidFill>
                <a:latin typeface="Comic Sans MS" pitchFamily="66" charset="0"/>
              </a:rPr>
            </a:br>
            <a:r>
              <a:rPr lang="tr-TR" altLang="tr-TR" sz="2800" b="1" dirty="0">
                <a:solidFill>
                  <a:schemeClr val="tx1"/>
                </a:solidFill>
                <a:latin typeface="Comic Sans MS" pitchFamily="66" charset="0"/>
              </a:rPr>
              <a:t>&amp;</a:t>
            </a:r>
            <a:br>
              <a:rPr lang="tr-TR" altLang="tr-TR" sz="2800" b="1" dirty="0">
                <a:solidFill>
                  <a:schemeClr val="tx1"/>
                </a:solidFill>
                <a:latin typeface="Comic Sans MS" pitchFamily="66" charset="0"/>
              </a:rPr>
            </a:br>
            <a:r>
              <a:rPr lang="tr-TR" altLang="tr-TR" sz="2800" b="1" dirty="0">
                <a:solidFill>
                  <a:schemeClr val="tx1"/>
                </a:solidFill>
                <a:latin typeface="Comic Sans MS" pitchFamily="66" charset="0"/>
              </a:rPr>
              <a:t>Sağlıklı Ara Öğünler Tüketmeliyiz.</a:t>
            </a:r>
            <a:endParaRPr lang="tr-TR" altLang="tr-TR" sz="2800" dirty="0">
              <a:solidFill>
                <a:schemeClr val="tx1"/>
              </a:solidFill>
              <a:latin typeface="Comic Sans MS" pitchFamily="66" charset="0"/>
            </a:endParaRPr>
          </a:p>
        </p:txBody>
      </p:sp>
      <p:sp>
        <p:nvSpPr>
          <p:cNvPr id="25603" name="2 İçerik Yer Tutucusu"/>
          <p:cNvSpPr>
            <a:spLocks noGrp="1"/>
          </p:cNvSpPr>
          <p:nvPr>
            <p:ph idx="1"/>
          </p:nvPr>
        </p:nvSpPr>
        <p:spPr>
          <a:xfrm>
            <a:off x="2135981" y="1587501"/>
            <a:ext cx="3599657" cy="4937125"/>
          </a:xfrm>
        </p:spPr>
        <p:txBody>
          <a:bodyPr/>
          <a:lstStyle/>
          <a:p>
            <a:pPr eaLnBrk="1" hangingPunct="1"/>
            <a:endParaRPr lang="tr-TR" altLang="tr-TR" sz="2400" dirty="0"/>
          </a:p>
          <a:p>
            <a:pPr eaLnBrk="1" hangingPunct="1"/>
            <a:r>
              <a:rPr lang="tr-TR" altLang="tr-TR" sz="2400" dirty="0">
                <a:latin typeface="Comic Sans MS" pitchFamily="66" charset="0"/>
              </a:rPr>
              <a:t>Kahvaltı  </a:t>
            </a:r>
          </a:p>
          <a:p>
            <a:pPr eaLnBrk="1" hangingPunct="1"/>
            <a:endParaRPr lang="tr-TR" altLang="tr-TR" sz="2400" dirty="0">
              <a:latin typeface="Comic Sans MS" pitchFamily="66" charset="0"/>
            </a:endParaRPr>
          </a:p>
          <a:p>
            <a:pPr eaLnBrk="1" hangingPunct="1"/>
            <a:endParaRPr lang="tr-TR" altLang="tr-TR" sz="2400" dirty="0">
              <a:latin typeface="Comic Sans MS" pitchFamily="66" charset="0"/>
            </a:endParaRPr>
          </a:p>
          <a:p>
            <a:pPr eaLnBrk="1" hangingPunct="1"/>
            <a:r>
              <a:rPr lang="tr-TR" altLang="tr-TR" sz="2400" dirty="0">
                <a:latin typeface="Comic Sans MS" pitchFamily="66" charset="0"/>
              </a:rPr>
              <a:t>Öğle Yemeği</a:t>
            </a:r>
          </a:p>
          <a:p>
            <a:pPr eaLnBrk="1" hangingPunct="1"/>
            <a:endParaRPr lang="tr-TR" altLang="tr-TR" sz="2400" dirty="0">
              <a:latin typeface="Comic Sans MS" pitchFamily="66" charset="0"/>
            </a:endParaRPr>
          </a:p>
          <a:p>
            <a:pPr eaLnBrk="1" hangingPunct="1"/>
            <a:endParaRPr lang="tr-TR" altLang="tr-TR" sz="2400" dirty="0">
              <a:latin typeface="Comic Sans MS" pitchFamily="66" charset="0"/>
            </a:endParaRPr>
          </a:p>
          <a:p>
            <a:pPr eaLnBrk="1" hangingPunct="1"/>
            <a:r>
              <a:rPr lang="tr-TR" altLang="tr-TR" sz="2400" dirty="0">
                <a:latin typeface="Comic Sans MS" pitchFamily="66" charset="0"/>
              </a:rPr>
              <a:t>Akşam Yemeği </a:t>
            </a:r>
          </a:p>
        </p:txBody>
      </p:sp>
      <p:sp>
        <p:nvSpPr>
          <p:cNvPr id="4" name="3 Sağ Ok"/>
          <p:cNvSpPr/>
          <p:nvPr/>
        </p:nvSpPr>
        <p:spPr>
          <a:xfrm>
            <a:off x="4079876" y="2347913"/>
            <a:ext cx="1439863" cy="647700"/>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dirty="0">
                <a:solidFill>
                  <a:prstClr val="white"/>
                </a:solidFill>
                <a:latin typeface="Gill Sans MT"/>
              </a:rPr>
              <a:t>Ara Öğün</a:t>
            </a:r>
          </a:p>
        </p:txBody>
      </p:sp>
      <p:sp>
        <p:nvSpPr>
          <p:cNvPr id="7" name="6 Sağ Ok"/>
          <p:cNvSpPr/>
          <p:nvPr/>
        </p:nvSpPr>
        <p:spPr>
          <a:xfrm>
            <a:off x="4079876" y="3787775"/>
            <a:ext cx="1439863" cy="649288"/>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dirty="0">
                <a:solidFill>
                  <a:prstClr val="white"/>
                </a:solidFill>
                <a:latin typeface="Gill Sans MT"/>
              </a:rPr>
              <a:t>Ara Öğün</a:t>
            </a:r>
          </a:p>
        </p:txBody>
      </p:sp>
      <p:sp>
        <p:nvSpPr>
          <p:cNvPr id="8" name="7 Sağ Ok"/>
          <p:cNvSpPr/>
          <p:nvPr/>
        </p:nvSpPr>
        <p:spPr>
          <a:xfrm>
            <a:off x="4079876" y="5372100"/>
            <a:ext cx="1439863" cy="649288"/>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dirty="0">
                <a:solidFill>
                  <a:prstClr val="white"/>
                </a:solidFill>
                <a:latin typeface="Gill Sans MT"/>
              </a:rPr>
              <a:t>Ara Öğün</a:t>
            </a:r>
          </a:p>
        </p:txBody>
      </p:sp>
      <p:pic>
        <p:nvPicPr>
          <p:cNvPr id="25608" name="Picture 6" descr="http://galeri.uludagsozluk.com/29/badem_712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2559" y="2864908"/>
            <a:ext cx="100647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8" descr="http://img.turktakvim.com/turkce/takvim/ceviz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9076" y="4606926"/>
            <a:ext cx="1120775"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0" descr="http://www.naturalciftlik.com/_urunler/meyvefidanlari/palaz-findik-n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6876" y="3768725"/>
            <a:ext cx="1211263"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12" descr="http://www.pileki.com/imgup/image/sandvic/sandwich-pastane-pileki-s00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187" y="4652963"/>
            <a:ext cx="1871662"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14" descr="http://esragedikdas.com/uploads/images/sandvic_detail_14_4f8823333ce0c%5B1%5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54190" y="4459820"/>
            <a:ext cx="1309687"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16" descr="http://www.nebilgi.com/wp-content/uploads/2014/03/mandalina-ka%C3%A7-kaloridir.jpe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78500" y="2046288"/>
            <a:ext cx="11811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18" descr="http://bitkiseltedaviuzmani.files.wordpress.com/2013/09/armut.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89800" y="3246439"/>
            <a:ext cx="750888"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23" descr="http://i.milliyet.com.tr/YeniAnaResim/2011/12/15/fft99_mf1838996.Jpe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85126" y="2143126"/>
            <a:ext cx="105727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7" name="Picture 25" descr="http://www.ozleminmutfagi.com/wp-content/uploads/2010/02/havu%C3%A7lu-tar%C3%A7%C4%B1nl%C4%B1-kek.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28954" y="5856559"/>
            <a:ext cx="976313"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8" name="Picture 2" descr="http://eatnbfit.files.wordpress.com/2012/02/4345987118_f27e7f4e32_z.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48400" y="2903538"/>
            <a:ext cx="1169988"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9" name="AutoShape 8" descr="data:image/jpeg;base64,/9j/4AAQSkZJRgABAQAAAQABAAD/2wCEAAkGBxQSEhUUExQVFhUVFxgYFRcWFhocGBofGhcWGhwaGyEcHCggGholHBccITEhJSksLi4uGB8zODMsNygtLisBCgoKDg0OGhAQGy0kICQsLi4yLzQsLCwsLCwsNCwsNDQ0LCwsLCwsLCwsLCwsLCwsLCwsLCwsLCwsLCwsLCwsLP/AABEIAJgAyAMBIgACEQEDEQH/xAAcAAACAgMBAQAAAAAAAAAAAAAABQQGAQMHAgj/xAA6EAABAgQEBQIFAwIGAgMAAAABAhEAAwQhBRIxQQYiUWFxE4EykaGx0ULB8BThBxUjUnLxM2KCkrL/xAAaAQADAQEBAQAAAAAAAAAAAAAAAwQCAQUG/8QAKBEAAgICAgEEAgEFAAAAAAAAAQIAEQMhBBIxEyJBUTJxoSMzYZHw/9oADAMBAAIRAxEAPwDuMEEEEIQQRgwQmYw8JMRxkpJTLYtqo9ekQZWPTUB1ATB25T7dYlbl4w3WUrxMjL2qWhSmhBiGLqPwWHXrHrFcYSZDoN1HKxsQ43isIqti7xPy+QdKhlHE412ziSpuPTJSwyiX6m3vFvwuvE5GYWOih0MUaestYbXjZwxihlTQFHlmFi/bQwni8gq9E6Mo5XGVktRsToUDxErawS0uddhCCrrlLYksB0i/NyVxa8mebi47ZN/EtUEVbBcbIJQs5hoDuPMWWTOCgCkuDG8Wdcg1M5cLYjRmyMPELEMRTK1uej6eYh03EKFfECPqIG5GNW6k7guDIy9gNR1BGqRPSsOkvG2Gg3sRRFaMIIIw8dhMwRh4zBCEEEEEIQQQQQhBBBBCER62dkQpXQWjcpTaxBxljIWdbP8AWMZDSmvqaQAsAfuU2oqUpGhHj8xAGIczODb9UasTqVITmBHMWDav0aK7VTSkkkXVoQpm6Pt1jwhjJn0HcDUtFRPRMSQSx+3cQnocQmKmKlFIJTqejbnoDCefiPLkKiptw1j36xbsIpgiUFlgqblKlHQgaD2f6x3pXmdLADUmJpwAylEvu7AQoxWX6DLTcPruOnt3iXUzFH4SxGvQNtEZMw/+NQBSRmILga6D9451me8tFbiPqzVf+rD6X+saidX94qia8y5pzEELJPQsbt5Dw0mVxAI+Z/eDISzE/cEQKABJdFMusnY+8TeFcW9OVPUq4C05R/yzfiFVBLM1OpAdyWv2A6xP/wAulpADKezc3T/sx3FkOM2JjMiuOpmupmpKzMWSFKtY2iPPQUzEgEZdS/7RExDDCzbaizl3toYhUyloGSaXcnK5vrpGKvdxorwJasOxD0ZiVbH4g+39osGMcQyKYJ9RV1XSlN1EdW6d45+qtzByLgm32+0VnEULXXIlgl5iQR/6hOp8AfeK+NnZAVk+bipkYMT+51zD+LZM5ClJCwUFilSWv50jVNx9b/pD7a/WK8mTkSEoDJSGA38mNfrEhJSzOQSDcfkxl+XkbwanF4eJfi5Z6HiLnCZjMosFaX79osYMcprZqHDqI6XvHRsArPWkIWdWY+RaK+HnZ7VpJzMASmURjBBBF0ghBBBBCYMV3F8YmS5uVADDV4sRhVi2HhRzuzfEOv4hHIDFfaY7AVDe4RRW8S5ZZMwBrAtt57QlrOInXLQlXItQStjsogP5Dv7RG4iXyLClBQYulgAPFvvG/DOF6ZJQvPMJCUlQCnZwC0eerdj2ZvEvZFQaHmUXH8Y9KcoE5jLUXD2J/d9YryMbVMGVbEOSCwcP+0bsTwKYudNGYBImLY6uMxYwnr8HmS9wrwbxWgQaEU5yN7jJkqYVzpctJIzrCSR0JY/SOvrqGsMrNo9lNoR0trHB6Cer1ZZT8QWlvnHRJeIa5iG2SrV9/BH1hXITYm8D2CJYamexzJTbd7MfO5jWqoIzJUMoIbv5PSFVNXgD/SDpHxAq16WOkeZ2NO+vRQV8Q394m6yoGauIZpRLUUjmlspPcaEfKNOF4guakJHK7Bi9+w7vtETEMQ9QNq6Sm8RcFpFy6qnJJWgzEgkA23AO0MGP2G5hshDCp1zD5Xpoy2s3zjdOV1IaNNJN1Kg19DEOvqUs2xJJbp36f3iGrlFbnifWjb+bQhxUIWkFQyk/CR269jGZ1VmBcEZjYCJWBLM+YosMkkgIB/3N+wjS2u5o1UkYRhC8oXP5XDsLqPvtG1VJKCxMSkhSQUgnRiQT9hDWcFHcdiTY9YX4lUiWBmDlVkg/UwbnFMg1lXy5ioJG7XLfzfvCGqxubMOWQkBPXpDXGECckAs7m4e19D1FtISnEAnlSyQOm8bRRVwYnxPaFTEh1JBVurX5Rd/8M6xapkxJNsrt0INj9Y53U1bi5IGt9/xF6/w7xKVIkKmKUCqaRuAEhLsHOpJJLDtFOGg4Y6qS8izjKjc6aIzC/DcWROJCdQHMTFTgNS0emrqR2B1PIKkGjNkEYBgjczMx4mJBDHQxmYtg5ivY5jBQnlLE/QdYnz8hMX5RmPEzmhEGKCiRPXLmmYsj9AQbeTofpEDHcZlBvTJQoslIuCbMPLdIV47iaVkLRMzKyj1HFgrS3UsBFXr8SZjrdy+8QnHZvwJ6amvk3JtTa1wd+8L5gzDv2H7xJRXiclOmYOn2DEfSMyaYkKUByp+I6D57ntDF1Ose0Q4PSpNVcMQ6n8D+Xhri1MDOIs6Wdvo/eE9POy1TrDJCJlhfVBH3IhtQjkzEh1FySYcx1J0HvmqbTMCXIPa0K0T1GZlUxa7627Pd4a4rOZPSFFIFKUDkUoPqATC0H3GvViozlI7Qzn4r6cuRLReZ6wUU6AgHr1YH5wqxCrEoMQX7giFuAVBm1sknQKJP/wBTGwljczkyAeJ1OrxPlzg2WNfaxhTWYkkve3zfS5/EJJuMCS6CApINnP8AP4IU1GKypivhUOyL/J9IjGAjRlIzg7EYYpjjAgAu22p/EXPhWTko5fUjOfKrxzOqUpYZKAkHW4c+Y6Pg1SkSkAkAISPdgAw945mQBBX3O4nJc3GNZVpkp9RTlWwJt2+cJJRUtZnzmYtkTfXr4jExZnzcyi6U7NqfwI0zsQUVWDjd/wB+0KAqNO5sn1jqsAHB94T4vglRKQZ2RKpSuYqSSSAb8wj3iGIZEqJL9fwO0O8G4jz00uX+twkg7DY+Bce0OQFdxORrNCVfAcEm1EwDKQi91ghPltTF+w3hL+lQ/qCYsD4lJZuybnKI94nWhAUpNsiXJH2ES1yp0xCcwDFnzEul9yP2jObLf46EwiEfl5mOHKyYkKWeVRUUkasE/kxNo8WVMXMUsKsrK7W02ibRYZJQj07F9SLHT6GNWESUpCpS+YB7kM4L/wDUZLnx8TNrZNRxgFbmUtDvlZQ8F7fSCNPDNOlCpjXUWc9QHY/nvBHrcb+2J52evUNSNV8SBQKPRmpfRTJI82VHPeJ6mcpSgFJZQsp2t41cRZsV9WXNMl0qVqP+Ornp/aKbJlibmmLUWKmGUcx/6/ePNtnctk+J6SIirSfMTGmW2UFPzP4iBPwmYblaL+TFvNHLFwmYUnw797REmISl3QP/AJHSHetA4wZUaDDJv9RLlOGWoDMLgM7uOrGLdxpUhEtEqUGSnW/jXuTeEWK1xQUzUJCcqg+WPU6tE1LqNzGySaMWoAJUSuzJp5m1KSIlUOKugAgFvnESrlkXhhQ8PgJzTFHmuEjbyYaStRQDdtSZg1WlU1yHbQG4EWFdelN73uz3H9opWIUhkc0slvN41/54Wt79TC2x3sTfqddNLuqtCcqlWBu294S4hiyEqTMABZRyt376tCOnXOqC6RYbmwjdUYFNKS6kkgcoB3fd+0AxgHzOM5ZdCM51KZnNYvewgpsN68vcxAp8TmSEhCksep0MTsOnLqCWBYasCW89BGWQ/JlCZF0AJ7qEJlp1c6+GjzheLBEkXYknXa5D+LxorcLWpRGYMCQCLu2/iGOA1EunVLK5ef082VWoBNwop3Y9471Xr9zDO5YERjVTVSZaQsTEoOqikgKcbE2iXwzRGumGXLOVKGMxTOEg6B91Fj8ostFxOmpSUZPUUoXQG5huWUw9njPD0lVDLXIppPNMUqYpUxQ5RtYXUEgMB9Yk9vhvMYzPXtjHE+CqMyvTMtPNbOTz+QYp/D+DSZU+ZL9GbPKFMFlQTKS42u5N+8WWhqUrVdWZaiASbqJ6dhrYaQz/AMupKZS1KVMUtZzKCcym0sAkMI13NECJACn3WTEGOy+eUmWljmAMoKcnuOrMPaLFiNFUKl8qEuRdJWBtp0hRJngVIXKlTHUCn/WCTlAucoSXDuLk7Q7GLqWr0lICVM/ZhvfaEMqn8o1mex1/mQsEnmVJCZpSqckMt9AW0Hi14TVFXNmqRK9XnWsm2yR8Tdm+piXjeAzJis8uclJIAUCmxbfXpFdo6GbSLVUTOYnlcErIDu1hv0AjajsD1hag7+Z0CgV6E1GX4VMlQ3Lm3yJjEK+E5yqioClaJvl1y/8AIi2btt3gi7ghxj39yHl9e4/Ud4lh4kqnTmzFYLDe4vf7RyjC63lIGyiVDpp77R2XFJ3xBTWuH0IjjfEtIqXNeUClTqdh8QUdC24L+QYT0HdlHzHYmIQE/wDCeKvEDv5YWtEHEcecWygt0d32jVMwmpXcSFG2xv8AIl4rteg+oJahkWSxBHMIYmIEzWTKQIxw2cVzAVpzIGYFOjukpt4eINThS0CygpvYw9w2UAlt/sI91SHHRtYYD/qc66v5lNppilTUJI1UAxi7zZjxWEen6yVF7XB6Hr3ixSJMxYJlo5TdzZ/Dx3JWoYSbIkask50F9xZ9YT0WGS5qFZnQpDXFwpzoRse8PatBR8QIJ2MKsE5p6kuyVKBPsFfmBTrU5kG6IjylCUpAFgLAeIF1QciJqsOQzgqD3uzaxBqaVDFlkeU6wsMpjD2EX1ykqBBYiPNHhk2VJFQFASCrIcqi5NwyhtEKqlrSR0Pw94tPC1IqfQV0hQIIMqbLcbsp/wD8D5w1QIhyTv6kUVqADfa0Rp81JsPEQaaj3I/nePc6TlICQS9h19huYwVAjhkJEZYbif8ATzkrFkuxAOrhnjpNTXS5soBYUrQpUksU9wrYiOa0nDM5S0maFSkd5a1G/ZI+5hzS1KqaV6ZWmZc3FuVhqD8JfaJ2xqzA3GBm+o7r5qELRNQVeoEnmUXJfcswUW3Z4n4JxNKnOiYyJgvrZXjoe0UeoxdOW5trCWgr885tAb6xxsfYH/EeVUUvyZ1EYtLkzlKcrBa4/T1AJuQT9oYVuLS5iBMlc6hZtFAHUHtZ/aKJUVSQGzJLhvtClWKmVMdJ29jCBi7eRG5MSDYOxL1U1S1FgpQ7xBmVCpZBzOn9SSXSrsRCam4iTNAIdJbZjEPEsTJ5QoqJsA5EaCkPrU0OpxkTufDAkGQldPLTLSq+UDQ7iCIH+H0tQpE5t1Ej6fu8Zj2cZtQZ85kFMRHWIUKZqWLjoRHNMfw9FJNCEqUpWW5JLAbBIctHVTHLP8SKdSKgKOi029ton5Se2xK+A39SidRZIxEhRIJBbaNWI1aahKwUj1MhSFNfS31+8IpdUR26RtRUBE2Wo6FSXA7Kf9omxiqMuzr2sGV2nriLg/3tGudiR6uI6HXcDypudUolE0utIfkPZthFWwfgepq0qWnJLSFKS8wlyUkgsANiGeGDKh2JIVYaMUYNTCZOdQ5UMW6k6PFsFYApmJA1O1vvCLD8InUc5UuoTlUoukgulQ0sd/7xPq55KtR/Now4DtK8WQ48Y6+T5kmtnoVlE0ZkZg4diwNwOm8XOs4EozKKqZPpqAzoIJZXLoXPSOdViSpDi1w8XnAMQKqVMtKtRbo3mEsGQe0zmbrko+DKumvzJZmIsR33iHNUVEBIdRNo6JP/AMOpc8ZyVIUoAkoLP3PWE9VwamjKlGeVqIYJLOO9rxS2LqvaTY8odwpiSkoEoF7n+fKNdRWqkKC0EAj5HseojOIYkE2IIO8V6ur83fxCFVrueqzIE61qXjHsLpzSyquSopM82lhmf9TvozajtCzDpKUHMXzbEEgjuGirU2MKMtEs/DKK8g25ykn7CN0vFSDc6tD8gLmpAgTHisb3/E6BN44MqV6c0eoTYK3I79x1itz5xWM5ADhgBsBoH31hDVK9VSMt+Z/oRDeeFhISBq3yO8LGKqmsToLiHFKcJyq+cRcMvNKjcWSPMNqugnT+WWgqA30HuYY4nTyKeQkJAC0KQcrddT301h61RBMVkDM4KjUd03DaAgGbMIUrZKbDy8IOIuGFpGaSoTA4BDMpPdnuOrQ4pMaGTnDlWvQdIj1+KBQUgAnRSSDcGziFgETRDCOOGJEqQBKQm4S6lganqYjcTmWJ0pShqC5a40vCjAsdEpyrwe73iDiWIKqZgJcAWSISVIazHYwD+p9DYMEiTLyNlyjK3RozCrgFRNDKzbOB4ctBHqobUTxXFMRLFCXijBE1UkpNlC6FdD+DDqCOkAijMqxU2J8+Yvhy6dTTRlv7HxHnCZajMCyhQlj9RDdLjtHfZ9FLX8SEq8gRqXhko2yJ+UI9AStuYzCjKdKm5ZRFszFhv0tETAKogTAU6TCW3D3+rvFlr+FErIyTVS205QW8PEOm4M9HMpE0qUr4s36vwYkbiPuo0clDKzxxJE6nLfEjnQroR+RYxz6hqZagCogHe8dQXw/PVPICFBKv/ISWT7bExYqXgukF1yUKV1IEa4+BupuGXkBSKnNOHcH/AKtTBJ9Pr1eOg4VwHTSyFGWLXActFpp6VCAyEhI7CNpixcQAqSPmLG5UuMMfMkejKsojmV/tHQd/tHP6yp5SfmdzDfjQKM+YAWUFFn02aOe1GIquFHS3ePOz277nt8Prjxa8nzDGc05KQkcwU/gENeG1Lw5KSkZhmO5VvCHDqlSpyQkEgatfwPpFuXVAWJynvoY4/YUBNYghJY7iytwlAQyQAALW7v8AvFTnU5cj67RbMXreVhqbFunWN3CVFTzpixNlhSUpDE7F397Q3GSBbRPI6g0glewiWoBRSnMJYBcDVzcDraLJUMrKpO7D5xaJFSkEIShKEgsAExrrsHkzpU9Uo5Z8kFS0J0VuFAfxoaCH8eZBTId+JCXVIlS8trWb8RVMVnBXd4WDEFq1LkaRiWgqPaJgm56wIUSFInqQooc9vG0NJBKjfpEPFpOSYgmzpN9rEQ/4ZwxdSsBAJTuoCw94qCk1IWyqLBldqZK0TCrIooOhSH0hxg6PWUEoBJO2Ux2fDOFJYSl0i31iwUeFypfwoAPiG+lfmRjkst1DBKT0pEuX/tSBBE6CHAUKkxNm4QQQR2chBBBBCEEEEEIQQQQQhGDGYIISjcf4QS05IJH6wNuhjkOM0GdYyEHNaPpVSQbG4iocW8P06JK5qZSRMDMoDRzeJsmIC3Et4+c6Q/qUHAqNMhASjypW5PX+0S66pTMl+msP0O6e4hYavLEOpn7jWIEFmzPWza0JWq9S5c1SCzo3DsobH3ifwxiXpv1Jf5xtqcEmVKklJygDKo762aIdXhRkTSlrbRUVtNSFMt5iGlsOLBQOnnpEjhrEz/XyFkjnBlrHUKB+d2ioiWRpFn4Eo89VK7KBPtGE8xmVQAYu4s4fFPPUUhkKJIHTt4iFRyBu3zEd8qMClTQRMSFA7HSNVBwrSSS8uRLB/wCIMUnDciHKIWpV+D+HQuUFLSC5e4i801ChAZKQPAiQEtGYcq0KkrN2NwgggjUzCCCCCEIIIIIQgggghCCCCCEIIIIIQgggghCIuJUgnS1yzooM/SCCAi50GjYnEcXw9cqYpCgQpJaFyZRfQ6wQR5dUanudyyAmdB4V4dJlX3Lx64k4KXORytnT8J69jBBF6jVTx2Y9rlFPDNYFZTTTH7AEfOOkcCcKrp/9SawWdB0/vBBHEQAzeTM7LRMvEEEEOk8IIIIIQgggghCCCCCE/9k="/>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a:solidFill>
                <a:prstClr val="black"/>
              </a:solidFill>
              <a:latin typeface="Gill Sans MT"/>
            </a:endParaRPr>
          </a:p>
        </p:txBody>
      </p:sp>
      <p:sp>
        <p:nvSpPr>
          <p:cNvPr id="25620" name="AutoShape 10" descr="data:image/jpeg;base64,/9j/4AAQSkZJRgABAQAAAQABAAD/2wCEAAkGBxQSEhUUExQVFhUVFxgYFRcWFhocGBofGhcWGhwaGyEcHCggGholHBccITEhJSksLi4uGB8zODMsNygtLisBCgoKDg0OGhAQGy0kICQsLi4yLzQsLCwsLCwsNCwsNDQ0LCwsLCwsLCwsLCwsLCwsLCwsLCwsLCwsLCwsLCwsLP/AABEIAJgAyAMBIgACEQEDEQH/xAAcAAACAgMBAQAAAAAAAAAAAAAABQQGAQMHAgj/xAA6EAABAgQEBQIFAwIGAgMAAAABAhEAAwQhBRIxQQYiUWFxE4EykaGx0ULB8BThBxUjUnLxM2KCkrL/xAAaAQADAQEBAQAAAAAAAAAAAAAAAwQCAQUG/8QAKBEAAgICAgEEAgEFAAAAAAAAAQIAEQMhBBIxEyJBUTJxoSMzYZHw/9oADAMBAAIRAxEAPwDuMEEEEIQQRgwQmYw8JMRxkpJTLYtqo9ekQZWPTUB1ATB25T7dYlbl4w3WUrxMjL2qWhSmhBiGLqPwWHXrHrFcYSZDoN1HKxsQ43isIqti7xPy+QdKhlHE412ziSpuPTJSwyiX6m3vFvwuvE5GYWOih0MUaestYbXjZwxihlTQFHlmFi/bQwni8gq9E6Mo5XGVktRsToUDxErawS0uddhCCrrlLYksB0i/NyVxa8mebi47ZN/EtUEVbBcbIJQs5hoDuPMWWTOCgCkuDG8Wdcg1M5cLYjRmyMPELEMRTK1uej6eYh03EKFfECPqIG5GNW6k7guDIy9gNR1BGqRPSsOkvG2Gg3sRRFaMIIIw8dhMwRh4zBCEEEEEIQQQQQhBBBBCER62dkQpXQWjcpTaxBxljIWdbP8AWMZDSmvqaQAsAfuU2oqUpGhHj8xAGIczODb9UasTqVITmBHMWDav0aK7VTSkkkXVoQpm6Pt1jwhjJn0HcDUtFRPRMSQSx+3cQnocQmKmKlFIJTqejbnoDCefiPLkKiptw1j36xbsIpgiUFlgqblKlHQgaD2f6x3pXmdLADUmJpwAylEvu7AQoxWX6DLTcPruOnt3iXUzFH4SxGvQNtEZMw/+NQBSRmILga6D9451me8tFbiPqzVf+rD6X+saidX94qia8y5pzEELJPQsbt5Dw0mVxAI+Z/eDISzE/cEQKABJdFMusnY+8TeFcW9OVPUq4C05R/yzfiFVBLM1OpAdyWv2A6xP/wAulpADKezc3T/sx3FkOM2JjMiuOpmupmpKzMWSFKtY2iPPQUzEgEZdS/7RExDDCzbaizl3toYhUyloGSaXcnK5vrpGKvdxorwJasOxD0ZiVbH4g+39osGMcQyKYJ9RV1XSlN1EdW6d45+qtzByLgm32+0VnEULXXIlgl5iQR/6hOp8AfeK+NnZAVk+bipkYMT+51zD+LZM5ClJCwUFilSWv50jVNx9b/pD7a/WK8mTkSEoDJSGA38mNfrEhJSzOQSDcfkxl+XkbwanF4eJfi5Z6HiLnCZjMosFaX79osYMcprZqHDqI6XvHRsArPWkIWdWY+RaK+HnZ7VpJzMASmURjBBBF0ghBBBBCYMV3F8YmS5uVADDV4sRhVi2HhRzuzfEOv4hHIDFfaY7AVDe4RRW8S5ZZMwBrAtt57QlrOInXLQlXItQStjsogP5Dv7RG4iXyLClBQYulgAPFvvG/DOF6ZJQvPMJCUlQCnZwC0eerdj2ZvEvZFQaHmUXH8Y9KcoE5jLUXD2J/d9YryMbVMGVbEOSCwcP+0bsTwKYudNGYBImLY6uMxYwnr8HmS9wrwbxWgQaEU5yN7jJkqYVzpctJIzrCSR0JY/SOvrqGsMrNo9lNoR0trHB6Cer1ZZT8QWlvnHRJeIa5iG2SrV9/BH1hXITYm8D2CJYamexzJTbd7MfO5jWqoIzJUMoIbv5PSFVNXgD/SDpHxAq16WOkeZ2NO+vRQV8Q394m6yoGauIZpRLUUjmlspPcaEfKNOF4guakJHK7Bi9+w7vtETEMQ9QNq6Sm8RcFpFy6qnJJWgzEgkA23AO0MGP2G5hshDCp1zD5Xpoy2s3zjdOV1IaNNJN1Kg19DEOvqUs2xJJbp36f3iGrlFbnifWjb+bQhxUIWkFQyk/CR269jGZ1VmBcEZjYCJWBLM+YosMkkgIB/3N+wjS2u5o1UkYRhC8oXP5XDsLqPvtG1VJKCxMSkhSQUgnRiQT9hDWcFHcdiTY9YX4lUiWBmDlVkg/UwbnFMg1lXy5ioJG7XLfzfvCGqxubMOWQkBPXpDXGECckAs7m4e19D1FtISnEAnlSyQOm8bRRVwYnxPaFTEh1JBVurX5Rd/8M6xapkxJNsrt0INj9Y53U1bi5IGt9/xF6/w7xKVIkKmKUCqaRuAEhLsHOpJJLDtFOGg4Y6qS8izjKjc6aIzC/DcWROJCdQHMTFTgNS0emrqR2B1PIKkGjNkEYBgjczMx4mJBDHQxmYtg5ivY5jBQnlLE/QdYnz8hMX5RmPEzmhEGKCiRPXLmmYsj9AQbeTofpEDHcZlBvTJQoslIuCbMPLdIV47iaVkLRMzKyj1HFgrS3UsBFXr8SZjrdy+8QnHZvwJ6amvk3JtTa1wd+8L5gzDv2H7xJRXiclOmYOn2DEfSMyaYkKUByp+I6D57ntDF1Ose0Q4PSpNVcMQ6n8D+Xhri1MDOIs6Wdvo/eE9POy1TrDJCJlhfVBH3IhtQjkzEh1FySYcx1J0HvmqbTMCXIPa0K0T1GZlUxa7627Pd4a4rOZPSFFIFKUDkUoPqATC0H3GvViozlI7Qzn4r6cuRLReZ6wUU6AgHr1YH5wqxCrEoMQX7giFuAVBm1sknQKJP/wBTGwljczkyAeJ1OrxPlzg2WNfaxhTWYkkve3zfS5/EJJuMCS6CApINnP8AP4IU1GKypivhUOyL/J9IjGAjRlIzg7EYYpjjAgAu22p/EXPhWTko5fUjOfKrxzOqUpYZKAkHW4c+Y6Pg1SkSkAkAISPdgAw945mQBBX3O4nJc3GNZVpkp9RTlWwJt2+cJJRUtZnzmYtkTfXr4jExZnzcyi6U7NqfwI0zsQUVWDjd/wB+0KAqNO5sn1jqsAHB94T4vglRKQZ2RKpSuYqSSSAb8wj3iGIZEqJL9fwO0O8G4jz00uX+twkg7DY+Bce0OQFdxORrNCVfAcEm1EwDKQi91ghPltTF+w3hL+lQ/qCYsD4lJZuybnKI94nWhAUpNsiXJH2ES1yp0xCcwDFnzEul9yP2jObLf46EwiEfl5mOHKyYkKWeVRUUkasE/kxNo8WVMXMUsKsrK7W02ibRYZJQj07F9SLHT6GNWESUpCpS+YB7kM4L/wDUZLnx8TNrZNRxgFbmUtDvlZQ8F7fSCNPDNOlCpjXUWc9QHY/nvBHrcb+2J52evUNSNV8SBQKPRmpfRTJI82VHPeJ6mcpSgFJZQsp2t41cRZsV9WXNMl0qVqP+Ornp/aKbJlibmmLUWKmGUcx/6/ePNtnctk+J6SIirSfMTGmW2UFPzP4iBPwmYblaL+TFvNHLFwmYUnw797REmISl3QP/AJHSHetA4wZUaDDJv9RLlOGWoDMLgM7uOrGLdxpUhEtEqUGSnW/jXuTeEWK1xQUzUJCcqg+WPU6tE1LqNzGySaMWoAJUSuzJp5m1KSIlUOKugAgFvnESrlkXhhQ8PgJzTFHmuEjbyYaStRQDdtSZg1WlU1yHbQG4EWFdelN73uz3H9opWIUhkc0slvN41/54Wt79TC2x3sTfqddNLuqtCcqlWBu294S4hiyEqTMABZRyt376tCOnXOqC6RYbmwjdUYFNKS6kkgcoB3fd+0AxgHzOM5ZdCM51KZnNYvewgpsN68vcxAp8TmSEhCksep0MTsOnLqCWBYasCW89BGWQ/JlCZF0AJ7qEJlp1c6+GjzheLBEkXYknXa5D+LxorcLWpRGYMCQCLu2/iGOA1EunVLK5ef082VWoBNwop3Y9471Xr9zDO5YERjVTVSZaQsTEoOqikgKcbE2iXwzRGumGXLOVKGMxTOEg6B91Fj8ostFxOmpSUZPUUoXQG5huWUw9njPD0lVDLXIppPNMUqYpUxQ5RtYXUEgMB9Yk9vhvMYzPXtjHE+CqMyvTMtPNbOTz+QYp/D+DSZU+ZL9GbPKFMFlQTKS42u5N+8WWhqUrVdWZaiASbqJ6dhrYaQz/AMupKZS1KVMUtZzKCcym0sAkMI13NECJACn3WTEGOy+eUmWljmAMoKcnuOrMPaLFiNFUKl8qEuRdJWBtp0hRJngVIXKlTHUCn/WCTlAucoSXDuLk7Q7GLqWr0lICVM/ZhvfaEMqn8o1mex1/mQsEnmVJCZpSqckMt9AW0Hi14TVFXNmqRK9XnWsm2yR8Tdm+piXjeAzJis8uclJIAUCmxbfXpFdo6GbSLVUTOYnlcErIDu1hv0AjajsD1hag7+Z0CgV6E1GX4VMlQ3Lm3yJjEK+E5yqioClaJvl1y/8AIi2btt3gi7ghxj39yHl9e4/Ud4lh4kqnTmzFYLDe4vf7RyjC63lIGyiVDpp77R2XFJ3xBTWuH0IjjfEtIqXNeUClTqdh8QUdC24L+QYT0HdlHzHYmIQE/wDCeKvEDv5YWtEHEcecWygt0d32jVMwmpXcSFG2xv8AIl4rteg+oJahkWSxBHMIYmIEzWTKQIxw2cVzAVpzIGYFOjukpt4eINThS0CygpvYw9w2UAlt/sI91SHHRtYYD/qc66v5lNppilTUJI1UAxi7zZjxWEen6yVF7XB6Hr3ixSJMxYJlo5TdzZ/Dx3JWoYSbIkask50F9xZ9YT0WGS5qFZnQpDXFwpzoRse8PatBR8QIJ2MKsE5p6kuyVKBPsFfmBTrU5kG6IjylCUpAFgLAeIF1QciJqsOQzgqD3uzaxBqaVDFlkeU6wsMpjD2EX1ykqBBYiPNHhk2VJFQFASCrIcqi5NwyhtEKqlrSR0Pw94tPC1IqfQV0hQIIMqbLcbsp/wD8D5w1QIhyTv6kUVqADfa0Rp81JsPEQaaj3I/nePc6TlICQS9h19huYwVAjhkJEZYbif8ATzkrFkuxAOrhnjpNTXS5soBYUrQpUksU9wrYiOa0nDM5S0maFSkd5a1G/ZI+5hzS1KqaV6ZWmZc3FuVhqD8JfaJ2xqzA3GBm+o7r5qELRNQVeoEnmUXJfcswUW3Z4n4JxNKnOiYyJgvrZXjoe0UeoxdOW5trCWgr885tAb6xxsfYH/EeVUUvyZ1EYtLkzlKcrBa4/T1AJuQT9oYVuLS5iBMlc6hZtFAHUHtZ/aKJUVSQGzJLhvtClWKmVMdJ29jCBi7eRG5MSDYOxL1U1S1FgpQ7xBmVCpZBzOn9SSXSrsRCam4iTNAIdJbZjEPEsTJ5QoqJsA5EaCkPrU0OpxkTufDAkGQldPLTLSq+UDQ7iCIH+H0tQpE5t1Ej6fu8Zj2cZtQZ85kFMRHWIUKZqWLjoRHNMfw9FJNCEqUpWW5JLAbBIctHVTHLP8SKdSKgKOi029ton5Se2xK+A39SidRZIxEhRIJBbaNWI1aahKwUj1MhSFNfS31+8IpdUR26RtRUBE2Wo6FSXA7Kf9omxiqMuzr2sGV2nriLg/3tGudiR6uI6HXcDypudUolE0utIfkPZthFWwfgepq0qWnJLSFKS8wlyUkgsANiGeGDKh2JIVYaMUYNTCZOdQ5UMW6k6PFsFYApmJA1O1vvCLD8InUc5UuoTlUoukgulQ0sd/7xPq55KtR/Now4DtK8WQ48Y6+T5kmtnoVlE0ZkZg4diwNwOm8XOs4EozKKqZPpqAzoIJZXLoXPSOdViSpDi1w8XnAMQKqVMtKtRbo3mEsGQe0zmbrko+DKumvzJZmIsR33iHNUVEBIdRNo6JP/AMOpc8ZyVIUoAkoLP3PWE9VwamjKlGeVqIYJLOO9rxS2LqvaTY8odwpiSkoEoF7n+fKNdRWqkKC0EAj5HseojOIYkE2IIO8V6ur83fxCFVrueqzIE61qXjHsLpzSyquSopM82lhmf9TvozajtCzDpKUHMXzbEEgjuGirU2MKMtEs/DKK8g25ykn7CN0vFSDc6tD8gLmpAgTHisb3/E6BN44MqV6c0eoTYK3I79x1itz5xWM5ADhgBsBoH31hDVK9VSMt+Z/oRDeeFhISBq3yO8LGKqmsToLiHFKcJyq+cRcMvNKjcWSPMNqugnT+WWgqA30HuYY4nTyKeQkJAC0KQcrddT301h61RBMVkDM4KjUd03DaAgGbMIUrZKbDy8IOIuGFpGaSoTA4BDMpPdnuOrQ4pMaGTnDlWvQdIj1+KBQUgAnRSSDcGziFgETRDCOOGJEqQBKQm4S6lganqYjcTmWJ0pShqC5a40vCjAsdEpyrwe73iDiWIKqZgJcAWSISVIazHYwD+p9DYMEiTLyNlyjK3RozCrgFRNDKzbOB4ctBHqobUTxXFMRLFCXijBE1UkpNlC6FdD+DDqCOkAijMqxU2J8+Yvhy6dTTRlv7HxHnCZajMCyhQlj9RDdLjtHfZ9FLX8SEq8gRqXhko2yJ+UI9AStuYzCjKdKm5ZRFszFhv0tETAKogTAU6TCW3D3+rvFlr+FErIyTVS205QW8PEOm4M9HMpE0qUr4s36vwYkbiPuo0clDKzxxJE6nLfEjnQroR+RYxz6hqZagCogHe8dQXw/PVPICFBKv/ISWT7bExYqXgukF1yUKV1IEa4+BupuGXkBSKnNOHcH/AKtTBJ9Pr1eOg4VwHTSyFGWLXActFpp6VCAyEhI7CNpixcQAqSPmLG5UuMMfMkejKsojmV/tHQd/tHP6yp5SfmdzDfjQKM+YAWUFFn02aOe1GIquFHS3ePOz277nt8Prjxa8nzDGc05KQkcwU/gENeG1Lw5KSkZhmO5VvCHDqlSpyQkEgatfwPpFuXVAWJynvoY4/YUBNYghJY7iytwlAQyQAALW7v8AvFTnU5cj67RbMXreVhqbFunWN3CVFTzpixNlhSUpDE7F397Q3GSBbRPI6g0glewiWoBRSnMJYBcDVzcDraLJUMrKpO7D5xaJFSkEIShKEgsAExrrsHkzpU9Uo5Z8kFS0J0VuFAfxoaCH8eZBTId+JCXVIlS8trWb8RVMVnBXd4WDEFq1LkaRiWgqPaJgm56wIUSFInqQooc9vG0NJBKjfpEPFpOSYgmzpN9rEQ/4ZwxdSsBAJTuoCw94qCk1IWyqLBldqZK0TCrIooOhSH0hxg6PWUEoBJO2Ux2fDOFJYSl0i31iwUeFypfwoAPiG+lfmRjkst1DBKT0pEuX/tSBBE6CHAUKkxNm4QQQR2chBBBBCEEEEEIQQQQQhGDGYIISjcf4QS05IJH6wNuhjkOM0GdYyEHNaPpVSQbG4iocW8P06JK5qZSRMDMoDRzeJsmIC3Et4+c6Q/qUHAqNMhASjypW5PX+0S66pTMl+msP0O6e4hYavLEOpn7jWIEFmzPWza0JWq9S5c1SCzo3DsobH3ifwxiXpv1Jf5xtqcEmVKklJygDKo762aIdXhRkTSlrbRUVtNSFMt5iGlsOLBQOnnpEjhrEz/XyFkjnBlrHUKB+d2ioiWRpFn4Eo89VK7KBPtGE8xmVQAYu4s4fFPPUUhkKJIHTt4iFRyBu3zEd8qMClTQRMSFA7HSNVBwrSSS8uRLB/wCIMUnDciHKIWpV+D+HQuUFLSC5e4i801ChAZKQPAiQEtGYcq0KkrN2NwgggjUzCCCCCEIIIIIQgggghCCCCCEIIIIIQgggghCIuJUgnS1yzooM/SCCAi50GjYnEcXw9cqYpCgQpJaFyZRfQ6wQR5dUanudyyAmdB4V4dJlX3Lx64k4KXORytnT8J69jBBF6jVTx2Y9rlFPDNYFZTTTH7AEfOOkcCcKrp/9SawWdB0/vBBHEQAzeTM7LRMvEEEEOk8IIIIIQgggghCCCCCE/9k="/>
          <p:cNvSpPr>
            <a:spLocks noChangeAspect="1" noChangeArrowheads="1"/>
          </p:cNvSpPr>
          <p:nvPr/>
        </p:nvSpPr>
        <p:spPr bwMode="auto">
          <a:xfrm flipV="1">
            <a:off x="1831975" y="312738"/>
            <a:ext cx="304800"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a:solidFill>
                <a:prstClr val="black"/>
              </a:solidFill>
              <a:latin typeface="Gill Sans MT"/>
            </a:endParaRPr>
          </a:p>
        </p:txBody>
      </p:sp>
      <p:pic>
        <p:nvPicPr>
          <p:cNvPr id="25621" name="Resim 3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524001" y="258764"/>
            <a:ext cx="1223963"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sim 1">
            <a:extLst>
              <a:ext uri="{FF2B5EF4-FFF2-40B4-BE49-F238E27FC236}">
                <a16:creationId xmlns="" xmlns:a16="http://schemas.microsoft.com/office/drawing/2014/main" id="{F9844FDE-3DD4-46A1-9286-15FBF35D3B3A}"/>
              </a:ext>
            </a:extLst>
          </p:cNvPr>
          <p:cNvPicPr>
            <a:picLocks noChangeAspect="1"/>
          </p:cNvPicPr>
          <p:nvPr/>
        </p:nvPicPr>
        <p:blipFill>
          <a:blip r:embed="rId14"/>
          <a:stretch>
            <a:fillRect/>
          </a:stretch>
        </p:blipFill>
        <p:spPr>
          <a:xfrm>
            <a:off x="5762623" y="3857097"/>
            <a:ext cx="938217" cy="938217"/>
          </a:xfrm>
          <a:prstGeom prst="rect">
            <a:avLst/>
          </a:prstGeom>
        </p:spPr>
      </p:pic>
    </p:spTree>
    <p:extLst>
      <p:ext uri="{BB962C8B-B14F-4D97-AF65-F5344CB8AC3E}">
        <p14:creationId xmlns:p14="http://schemas.microsoft.com/office/powerpoint/2010/main" val="3762229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6" descr="http://www.kadinlar.tc/wp-content/uploads/2009/09/Anasonlu-Halka-Bisk%C3%BCv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1864" y="3305176"/>
            <a:ext cx="142875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14" descr="http://g02.a.alicdn.com/kf/HTB1z9m0HVXXXXXRXXXXq6xXFXXXK/-%C5%9Feker-ev-Kore-ithalat%C4%B1-%C3%A7ok-pi%C5%9Fmi%C5%9F-patates-kraker-cips-at%C4%B1%C5%9Ft%C4%B1rmal%C4%B1klar-deniz-27-40-g.jpg_350x3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1857" y="4771232"/>
            <a:ext cx="1589088"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1 Başlık"/>
          <p:cNvSpPr>
            <a:spLocks noGrp="1"/>
          </p:cNvSpPr>
          <p:nvPr>
            <p:ph type="title"/>
          </p:nvPr>
        </p:nvSpPr>
        <p:spPr>
          <a:xfrm>
            <a:off x="2814628" y="548680"/>
            <a:ext cx="8229600" cy="990600"/>
          </a:xfrm>
        </p:spPr>
        <p:txBody>
          <a:bodyPr>
            <a:normAutofit fontScale="90000"/>
          </a:bodyPr>
          <a:lstStyle/>
          <a:p>
            <a:pPr eaLnBrk="1" hangingPunct="1"/>
            <a:r>
              <a:rPr lang="tr-TR" altLang="tr-TR" sz="2400" b="1" dirty="0">
                <a:solidFill>
                  <a:srgbClr val="00B050"/>
                </a:solidFill>
              </a:rPr>
              <a:t/>
            </a:r>
            <a:br>
              <a:rPr lang="tr-TR" altLang="tr-TR" sz="2400" b="1" dirty="0">
                <a:solidFill>
                  <a:srgbClr val="00B050"/>
                </a:solidFill>
              </a:rPr>
            </a:br>
            <a:r>
              <a:rPr lang="tr-TR" altLang="tr-TR" sz="2400" b="1" dirty="0">
                <a:solidFill>
                  <a:srgbClr val="00B050"/>
                </a:solidFill>
              </a:rPr>
              <a:t/>
            </a:r>
            <a:br>
              <a:rPr lang="tr-TR" altLang="tr-TR" sz="2400" b="1" dirty="0">
                <a:solidFill>
                  <a:srgbClr val="00B050"/>
                </a:solidFill>
              </a:rPr>
            </a:br>
            <a:r>
              <a:rPr lang="tr-TR" altLang="tr-TR" sz="2400" b="1" dirty="0">
                <a:solidFill>
                  <a:srgbClr val="00B050"/>
                </a:solidFill>
              </a:rPr>
              <a:t/>
            </a:r>
            <a:br>
              <a:rPr lang="tr-TR" altLang="tr-TR" sz="2400" b="1" dirty="0">
                <a:solidFill>
                  <a:srgbClr val="00B050"/>
                </a:solidFill>
              </a:rPr>
            </a:br>
            <a:r>
              <a:rPr lang="tr-TR" altLang="tr-TR" sz="2400" b="1" dirty="0">
                <a:solidFill>
                  <a:srgbClr val="00B050"/>
                </a:solidFill>
              </a:rPr>
              <a:t/>
            </a:r>
            <a:br>
              <a:rPr lang="tr-TR" altLang="tr-TR" sz="2400" b="1" dirty="0">
                <a:solidFill>
                  <a:srgbClr val="00B050"/>
                </a:solidFill>
              </a:rPr>
            </a:br>
            <a:r>
              <a:rPr lang="tr-TR" altLang="tr-TR" sz="2400" b="1" dirty="0">
                <a:solidFill>
                  <a:srgbClr val="00B050"/>
                </a:solidFill>
              </a:rPr>
              <a:t/>
            </a:r>
            <a:br>
              <a:rPr lang="tr-TR" altLang="tr-TR" sz="2400" b="1" dirty="0">
                <a:solidFill>
                  <a:srgbClr val="00B050"/>
                </a:solidFill>
              </a:rPr>
            </a:br>
            <a:r>
              <a:rPr lang="tr-TR" altLang="tr-TR" sz="2400" b="1" dirty="0">
                <a:solidFill>
                  <a:srgbClr val="00B050"/>
                </a:solidFill>
              </a:rPr>
              <a:t/>
            </a:r>
            <a:br>
              <a:rPr lang="tr-TR" altLang="tr-TR" sz="2400" b="1" dirty="0">
                <a:solidFill>
                  <a:srgbClr val="00B050"/>
                </a:solidFill>
              </a:rPr>
            </a:br>
            <a:r>
              <a:rPr lang="tr-TR" altLang="tr-TR" sz="2400" b="1" dirty="0">
                <a:solidFill>
                  <a:srgbClr val="00B050"/>
                </a:solidFill>
              </a:rPr>
              <a:t/>
            </a:r>
            <a:br>
              <a:rPr lang="tr-TR" altLang="tr-TR" sz="2400" b="1" dirty="0">
                <a:solidFill>
                  <a:srgbClr val="00B050"/>
                </a:solidFill>
              </a:rPr>
            </a:br>
            <a:r>
              <a:rPr lang="tr-TR" altLang="tr-TR" sz="2400" b="1" dirty="0">
                <a:solidFill>
                  <a:srgbClr val="00B050"/>
                </a:solidFill>
              </a:rPr>
              <a:t/>
            </a:r>
            <a:br>
              <a:rPr lang="tr-TR" altLang="tr-TR" sz="2400" b="1" dirty="0">
                <a:solidFill>
                  <a:srgbClr val="00B050"/>
                </a:solidFill>
              </a:rPr>
            </a:br>
            <a:r>
              <a:rPr lang="tr-TR" altLang="tr-TR" sz="2400" b="1" dirty="0">
                <a:solidFill>
                  <a:srgbClr val="00B050"/>
                </a:solidFill>
              </a:rPr>
              <a:t/>
            </a:r>
            <a:br>
              <a:rPr lang="tr-TR" altLang="tr-TR" sz="2400" b="1" dirty="0">
                <a:solidFill>
                  <a:srgbClr val="00B050"/>
                </a:solidFill>
              </a:rPr>
            </a:br>
            <a:endParaRPr lang="tr-TR" altLang="tr-TR" sz="2400" b="1" dirty="0">
              <a:solidFill>
                <a:srgbClr val="00B050"/>
              </a:solidFill>
            </a:endParaRPr>
          </a:p>
        </p:txBody>
      </p:sp>
      <p:pic>
        <p:nvPicPr>
          <p:cNvPr id="26629" name="3 Resim" descr="images (2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59697" y="2667534"/>
            <a:ext cx="1204913"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4 Resim" descr="558634_238413209643429_1515190984_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31054" y="2622550"/>
            <a:ext cx="3251200"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5 Resim" descr="2809201212304729459.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28914" y="4948239"/>
            <a:ext cx="217170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14 Düz Bağlayıcı"/>
          <p:cNvCxnSpPr/>
          <p:nvPr/>
        </p:nvCxnSpPr>
        <p:spPr>
          <a:xfrm>
            <a:off x="2914476" y="2364562"/>
            <a:ext cx="6277868" cy="4088774"/>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17 Düz Bağlayıcı"/>
          <p:cNvCxnSpPr/>
          <p:nvPr/>
        </p:nvCxnSpPr>
        <p:spPr>
          <a:xfrm flipH="1">
            <a:off x="3719737" y="2622550"/>
            <a:ext cx="5383213" cy="3976688"/>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634" name="Picture 2" descr="http://www.yenislayt.com/upload/cc8edade7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3400" y="1260476"/>
            <a:ext cx="13208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ikdörtgen 2"/>
          <p:cNvSpPr/>
          <p:nvPr/>
        </p:nvSpPr>
        <p:spPr>
          <a:xfrm>
            <a:off x="2779713" y="548680"/>
            <a:ext cx="7776864" cy="1815882"/>
          </a:xfrm>
          <a:prstGeom prst="rect">
            <a:avLst/>
          </a:prstGeom>
        </p:spPr>
        <p:txBody>
          <a:bodyPr wrap="square">
            <a:spAutoFit/>
          </a:bodyPr>
          <a:lstStyle/>
          <a:p>
            <a:pPr algn="ctr"/>
            <a:r>
              <a:rPr lang="tr-TR" altLang="tr-TR" sz="2800" b="1" dirty="0">
                <a:solidFill>
                  <a:srgbClr val="FF0000"/>
                </a:solidFill>
                <a:latin typeface="Comic Sans MS" pitchFamily="66" charset="0"/>
              </a:rPr>
              <a:t>Öğün aralarında çikolata, cips, asitli içecekler, bisküviler, krakerler gibi yiyecekler yememeliyiz.</a:t>
            </a:r>
            <a:r>
              <a:rPr lang="en-US" altLang="tr-TR" sz="2800" b="1" dirty="0">
                <a:solidFill>
                  <a:srgbClr val="00B050"/>
                </a:solidFill>
                <a:latin typeface="Comic Sans MS" pitchFamily="66" charset="0"/>
              </a:rPr>
              <a:t/>
            </a:r>
            <a:br>
              <a:rPr lang="en-US" altLang="tr-TR" sz="2800" b="1" dirty="0">
                <a:solidFill>
                  <a:srgbClr val="00B050"/>
                </a:solidFill>
                <a:latin typeface="Comic Sans MS" pitchFamily="66" charset="0"/>
              </a:rPr>
            </a:br>
            <a:endParaRPr lang="tr-TR" sz="2800" dirty="0">
              <a:solidFill>
                <a:prstClr val="black"/>
              </a:solidFill>
              <a:latin typeface="Comic Sans MS" pitchFamily="66" charset="0"/>
            </a:endParaRPr>
          </a:p>
        </p:txBody>
      </p:sp>
    </p:spTree>
    <p:extLst>
      <p:ext uri="{BB962C8B-B14F-4D97-AF65-F5344CB8AC3E}">
        <p14:creationId xmlns:p14="http://schemas.microsoft.com/office/powerpoint/2010/main" val="1024690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Unvan 2"/>
          <p:cNvSpPr>
            <a:spLocks noGrp="1"/>
          </p:cNvSpPr>
          <p:nvPr>
            <p:ph type="title"/>
          </p:nvPr>
        </p:nvSpPr>
        <p:spPr>
          <a:xfrm>
            <a:off x="2927350" y="404664"/>
            <a:ext cx="8229600" cy="1363662"/>
          </a:xfrm>
        </p:spPr>
        <p:txBody>
          <a:bodyPr>
            <a:normAutofit fontScale="90000"/>
          </a:bodyPr>
          <a:lstStyle/>
          <a:p>
            <a:r>
              <a:rPr lang="tr-TR" altLang="tr-TR" sz="2400" b="1" dirty="0">
                <a:solidFill>
                  <a:srgbClr val="00B050"/>
                </a:solidFill>
              </a:rPr>
              <a:t/>
            </a:r>
            <a:br>
              <a:rPr lang="tr-TR" altLang="tr-TR" sz="2400" b="1" dirty="0">
                <a:solidFill>
                  <a:srgbClr val="00B050"/>
                </a:solidFill>
              </a:rPr>
            </a:br>
            <a:r>
              <a:rPr lang="tr-TR" altLang="tr-TR" sz="2400" b="1" dirty="0">
                <a:solidFill>
                  <a:srgbClr val="00B050"/>
                </a:solidFill>
              </a:rPr>
              <a:t/>
            </a:r>
            <a:br>
              <a:rPr lang="tr-TR" altLang="tr-TR" sz="2400" b="1" dirty="0">
                <a:solidFill>
                  <a:srgbClr val="00B050"/>
                </a:solidFill>
              </a:rPr>
            </a:br>
            <a:r>
              <a:rPr lang="tr-TR" altLang="tr-TR" sz="2400" b="1" dirty="0">
                <a:solidFill>
                  <a:srgbClr val="00B050"/>
                </a:solidFill>
              </a:rPr>
              <a:t/>
            </a:r>
            <a:br>
              <a:rPr lang="tr-TR" altLang="tr-TR" sz="2400" b="1" dirty="0">
                <a:solidFill>
                  <a:srgbClr val="00B050"/>
                </a:solidFill>
              </a:rPr>
            </a:br>
            <a:r>
              <a:rPr lang="tr-TR" altLang="tr-TR" sz="3100" b="1" dirty="0">
                <a:solidFill>
                  <a:srgbClr val="FF0000"/>
                </a:solidFill>
                <a:latin typeface="Comic Sans MS" pitchFamily="66" charset="0"/>
              </a:rPr>
              <a:t>Hazır meyve sularını tüketmemeliyiz. </a:t>
            </a:r>
            <a:br>
              <a:rPr lang="tr-TR" altLang="tr-TR" sz="3100" b="1" dirty="0">
                <a:solidFill>
                  <a:srgbClr val="FF0000"/>
                </a:solidFill>
                <a:latin typeface="Comic Sans MS" pitchFamily="66" charset="0"/>
              </a:rPr>
            </a:br>
            <a:r>
              <a:rPr lang="tr-TR" altLang="tr-TR" sz="3100" b="1" dirty="0">
                <a:solidFill>
                  <a:srgbClr val="FF0000"/>
                </a:solidFill>
                <a:latin typeface="Comic Sans MS" pitchFamily="66" charset="0"/>
              </a:rPr>
              <a:t/>
            </a:r>
            <a:br>
              <a:rPr lang="tr-TR" altLang="tr-TR" sz="3100" b="1" dirty="0">
                <a:solidFill>
                  <a:srgbClr val="FF0000"/>
                </a:solidFill>
                <a:latin typeface="Comic Sans MS" pitchFamily="66" charset="0"/>
              </a:rPr>
            </a:br>
            <a:r>
              <a:rPr lang="tr-TR" altLang="tr-TR" sz="3100" b="1" dirty="0">
                <a:solidFill>
                  <a:srgbClr val="FF0000"/>
                </a:solidFill>
                <a:latin typeface="Comic Sans MS" pitchFamily="66" charset="0"/>
              </a:rPr>
              <a:t>Taze sıkılmış meyve suyu veya meyvenin kendisini tercih etmeliyiz.</a:t>
            </a:r>
            <a:r>
              <a:rPr lang="tr-TR" altLang="tr-TR" sz="3100" b="1" dirty="0">
                <a:solidFill>
                  <a:srgbClr val="00B050"/>
                </a:solidFill>
                <a:latin typeface="Comic Sans MS" pitchFamily="66" charset="0"/>
              </a:rPr>
              <a:t/>
            </a:r>
            <a:br>
              <a:rPr lang="tr-TR" altLang="tr-TR" sz="3100" b="1" dirty="0">
                <a:solidFill>
                  <a:srgbClr val="00B050"/>
                </a:solidFill>
                <a:latin typeface="Comic Sans MS" pitchFamily="66" charset="0"/>
              </a:rPr>
            </a:br>
            <a:endParaRPr lang="tr-TR" altLang="tr-TR" sz="3100" b="1" dirty="0">
              <a:solidFill>
                <a:srgbClr val="00B050"/>
              </a:solidFill>
              <a:latin typeface="Comic Sans MS" pitchFamily="66" charset="0"/>
            </a:endParaRPr>
          </a:p>
        </p:txBody>
      </p:sp>
      <p:pic>
        <p:nvPicPr>
          <p:cNvPr id="27651" name="4 Resim" descr="cocuk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90729" y="3015457"/>
            <a:ext cx="3014663" cy="283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5 Resim" descr="meyve suyu.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1208" y="3052763"/>
            <a:ext cx="3672284"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6 Düz Bağlayıcı"/>
          <p:cNvCxnSpPr/>
          <p:nvPr/>
        </p:nvCxnSpPr>
        <p:spPr>
          <a:xfrm>
            <a:off x="2233614" y="3254376"/>
            <a:ext cx="4078287" cy="26955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8 Düz Bağlayıcı"/>
          <p:cNvCxnSpPr/>
          <p:nvPr/>
        </p:nvCxnSpPr>
        <p:spPr>
          <a:xfrm flipH="1">
            <a:off x="2333626" y="3294063"/>
            <a:ext cx="3814763" cy="283686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7655" name="Picture 2" descr="http://www.yenislayt.com/upload/cc8edade7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8138" y="696914"/>
            <a:ext cx="1319212"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24564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D6698E25-982B-4B2E-9FD2-6017F8C6E811}"/>
              </a:ext>
            </a:extLst>
          </p:cNvPr>
          <p:cNvSpPr>
            <a:spLocks noGrp="1"/>
          </p:cNvSpPr>
          <p:nvPr>
            <p:ph type="title"/>
          </p:nvPr>
        </p:nvSpPr>
        <p:spPr/>
        <p:txBody>
          <a:bodyPr/>
          <a:lstStyle/>
          <a:p>
            <a:pPr algn="ctr"/>
            <a:r>
              <a:rPr lang="tr-TR" b="1" dirty="0">
                <a:solidFill>
                  <a:srgbClr val="FF0000"/>
                </a:solidFill>
                <a:latin typeface="Times New Roman" panose="02020603050405020304" pitchFamily="18" charset="0"/>
                <a:cs typeface="Times New Roman" panose="02020603050405020304" pitchFamily="18" charset="0"/>
              </a:rPr>
              <a:t>Kaynaklar</a:t>
            </a:r>
          </a:p>
        </p:txBody>
      </p:sp>
      <p:sp>
        <p:nvSpPr>
          <p:cNvPr id="3" name="İçerik Yer Tutucusu 2">
            <a:extLst>
              <a:ext uri="{FF2B5EF4-FFF2-40B4-BE49-F238E27FC236}">
                <a16:creationId xmlns="" xmlns:a16="http://schemas.microsoft.com/office/drawing/2014/main" id="{34A031ED-17BE-4338-8AEF-14292AECB8FE}"/>
              </a:ext>
            </a:extLst>
          </p:cNvPr>
          <p:cNvSpPr>
            <a:spLocks noGrp="1"/>
          </p:cNvSpPr>
          <p:nvPr>
            <p:ph idx="1"/>
          </p:nvPr>
        </p:nvSpPr>
        <p:spPr/>
        <p:txBody>
          <a:bodyPr/>
          <a:lstStyle/>
          <a:p>
            <a:r>
              <a:rPr lang="tr-TR" dirty="0">
                <a:hlinkClick r:id="rId2"/>
              </a:rPr>
              <a:t>Türkiye Beslenme Rehberi</a:t>
            </a:r>
          </a:p>
          <a:p>
            <a:r>
              <a:rPr lang="tr-TR" dirty="0">
                <a:hlinkClick r:id="rId2"/>
              </a:rPr>
              <a:t>https://www.sagligim.gov.tr/</a:t>
            </a:r>
            <a:endParaRPr lang="tr-TR" dirty="0"/>
          </a:p>
          <a:p>
            <a:r>
              <a:rPr lang="tr-TR" dirty="0">
                <a:hlinkClick r:id="rId3"/>
              </a:rPr>
              <a:t>https://hsgm.saglik.gov.tr/</a:t>
            </a:r>
            <a:endParaRPr lang="tr-TR" dirty="0"/>
          </a:p>
          <a:p>
            <a:endParaRPr lang="tr-TR" dirty="0"/>
          </a:p>
        </p:txBody>
      </p:sp>
    </p:spTree>
    <p:extLst>
      <p:ext uri="{BB962C8B-B14F-4D97-AF65-F5344CB8AC3E}">
        <p14:creationId xmlns:p14="http://schemas.microsoft.com/office/powerpoint/2010/main" val="23842604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 xmlns:a16="http://schemas.microsoft.com/office/drawing/2014/main" id="{327D4BD1-3DEE-44BE-8C16-B3AD473E7D57}"/>
              </a:ext>
            </a:extLst>
          </p:cNvPr>
          <p:cNvSpPr>
            <a:spLocks noGrp="1"/>
          </p:cNvSpPr>
          <p:nvPr>
            <p:ph idx="1"/>
          </p:nvPr>
        </p:nvSpPr>
        <p:spPr>
          <a:xfrm>
            <a:off x="193040" y="345440"/>
            <a:ext cx="11160760" cy="5831523"/>
          </a:xfrm>
        </p:spPr>
        <p:txBody>
          <a:bodyPr>
            <a:normAutofit/>
          </a:bodyPr>
          <a:lstStyle/>
          <a:p>
            <a:pPr marL="0" indent="0">
              <a:buNone/>
            </a:pPr>
            <a:r>
              <a:rPr lang="tr-TR" sz="7200" dirty="0">
                <a:latin typeface="Arial Black" panose="020B0A04020102020204" pitchFamily="34" charset="0"/>
              </a:rPr>
              <a:t>Teşekkür </a:t>
            </a:r>
          </a:p>
          <a:p>
            <a:pPr marL="0" indent="0">
              <a:buNone/>
            </a:pPr>
            <a:r>
              <a:rPr lang="tr-TR" sz="7200" dirty="0">
                <a:latin typeface="Arial Black" panose="020B0A04020102020204" pitchFamily="34" charset="0"/>
              </a:rPr>
              <a:t>ederim..</a:t>
            </a:r>
          </a:p>
        </p:txBody>
      </p:sp>
    </p:spTree>
    <p:extLst>
      <p:ext uri="{BB962C8B-B14F-4D97-AF65-F5344CB8AC3E}">
        <p14:creationId xmlns:p14="http://schemas.microsoft.com/office/powerpoint/2010/main" val="2162248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8CBA2FD8-CC68-432C-B715-76AA37AAEA9B}"/>
              </a:ext>
            </a:extLst>
          </p:cNvPr>
          <p:cNvSpPr>
            <a:spLocks noGrp="1"/>
          </p:cNvSpPr>
          <p:nvPr>
            <p:ph type="title"/>
          </p:nvPr>
        </p:nvSpPr>
        <p:spPr/>
        <p:txBody>
          <a:bodyPr/>
          <a:lstStyle/>
          <a:p>
            <a:pPr algn="ctr"/>
            <a:r>
              <a:rPr lang="tr-TR" b="1" dirty="0">
                <a:solidFill>
                  <a:srgbClr val="FF0000"/>
                </a:solidFill>
                <a:latin typeface="Times New Roman" panose="02020603050405020304" pitchFamily="18" charset="0"/>
                <a:cs typeface="Times New Roman" panose="02020603050405020304" pitchFamily="18" charset="0"/>
              </a:rPr>
              <a:t>YETERLİ VE DENGELİ BESLENME</a:t>
            </a:r>
          </a:p>
        </p:txBody>
      </p:sp>
      <p:sp>
        <p:nvSpPr>
          <p:cNvPr id="3" name="İçerik Yer Tutucusu 2">
            <a:extLst>
              <a:ext uri="{FF2B5EF4-FFF2-40B4-BE49-F238E27FC236}">
                <a16:creationId xmlns="" xmlns:a16="http://schemas.microsoft.com/office/drawing/2014/main" id="{27D522FD-8B32-467A-86B0-C43AC91BA8D3}"/>
              </a:ext>
            </a:extLst>
          </p:cNvPr>
          <p:cNvSpPr>
            <a:spLocks noGrp="1"/>
          </p:cNvSpPr>
          <p:nvPr>
            <p:ph idx="1"/>
          </p:nvPr>
        </p:nvSpPr>
        <p:spPr/>
        <p:txBody>
          <a:bodyPr/>
          <a:lstStyle/>
          <a:p>
            <a:r>
              <a:rPr lang="tr-TR" sz="4000" dirty="0">
                <a:latin typeface="Times New Roman" panose="02020603050405020304" pitchFamily="18" charset="0"/>
                <a:cs typeface="Times New Roman" panose="02020603050405020304" pitchFamily="18" charset="0"/>
              </a:rPr>
              <a:t>Besinlerin,</a:t>
            </a:r>
          </a:p>
          <a:p>
            <a:pPr marL="0" indent="0">
              <a:buNone/>
            </a:pPr>
            <a:r>
              <a:rPr lang="tr-TR" sz="4000" dirty="0">
                <a:latin typeface="Times New Roman" panose="02020603050405020304" pitchFamily="18" charset="0"/>
                <a:cs typeface="Times New Roman" panose="02020603050405020304" pitchFamily="18" charset="0"/>
              </a:rPr>
              <a:t>yaş, cinsiyet ve aktiviteye göre</a:t>
            </a:r>
          </a:p>
          <a:p>
            <a:pPr marL="0" indent="0">
              <a:buNone/>
            </a:pPr>
            <a:r>
              <a:rPr lang="tr-TR" sz="4000" dirty="0">
                <a:latin typeface="Times New Roman" panose="02020603050405020304" pitchFamily="18" charset="0"/>
                <a:cs typeface="Times New Roman" panose="02020603050405020304" pitchFamily="18" charset="0"/>
              </a:rPr>
              <a:t>gereken miktarda tüketilmesidir.</a:t>
            </a:r>
          </a:p>
          <a:p>
            <a:endParaRPr lang="tr-TR" dirty="0"/>
          </a:p>
        </p:txBody>
      </p:sp>
      <p:pic>
        <p:nvPicPr>
          <p:cNvPr id="8" name="Resim 7">
            <a:extLst>
              <a:ext uri="{FF2B5EF4-FFF2-40B4-BE49-F238E27FC236}">
                <a16:creationId xmlns="" xmlns:a16="http://schemas.microsoft.com/office/drawing/2014/main" id="{97BFF5B3-B6E7-40B1-9E59-205A4DB35E7F}"/>
              </a:ext>
            </a:extLst>
          </p:cNvPr>
          <p:cNvPicPr>
            <a:picLocks noChangeAspect="1"/>
          </p:cNvPicPr>
          <p:nvPr/>
        </p:nvPicPr>
        <p:blipFill>
          <a:blip r:embed="rId2"/>
          <a:stretch>
            <a:fillRect/>
          </a:stretch>
        </p:blipFill>
        <p:spPr>
          <a:xfrm>
            <a:off x="7589520" y="2835872"/>
            <a:ext cx="4000129" cy="3476028"/>
          </a:xfrm>
          <a:prstGeom prst="rect">
            <a:avLst/>
          </a:prstGeom>
        </p:spPr>
      </p:pic>
    </p:spTree>
    <p:extLst>
      <p:ext uri="{BB962C8B-B14F-4D97-AF65-F5344CB8AC3E}">
        <p14:creationId xmlns:p14="http://schemas.microsoft.com/office/powerpoint/2010/main" val="933100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 xmlns:a16="http://schemas.microsoft.com/office/drawing/2014/main" id="{7432CE7C-041B-40D2-AC20-C660D38462BB}"/>
              </a:ext>
            </a:extLst>
          </p:cNvPr>
          <p:cNvSpPr>
            <a:spLocks noGrp="1"/>
          </p:cNvSpPr>
          <p:nvPr>
            <p:ph idx="1"/>
          </p:nvPr>
        </p:nvSpPr>
        <p:spPr>
          <a:xfrm>
            <a:off x="838200" y="2092960"/>
            <a:ext cx="10515600" cy="3949066"/>
          </a:xfrm>
        </p:spPr>
        <p:txBody>
          <a:bodyPr>
            <a:normAutofit/>
          </a:bodyPr>
          <a:lstStyle/>
          <a:p>
            <a:pPr marL="0" indent="0">
              <a:buNone/>
            </a:pPr>
            <a:r>
              <a:rPr lang="tr-TR" sz="3600" b="1" dirty="0">
                <a:latin typeface="Times New Roman" panose="02020603050405020304" pitchFamily="18" charset="0"/>
                <a:cs typeface="Times New Roman" panose="02020603050405020304" pitchFamily="18" charset="0"/>
              </a:rPr>
              <a:t>Yaşam döngüsünün herhangi bir döneminde </a:t>
            </a:r>
          </a:p>
          <a:p>
            <a:pPr marL="0" indent="0">
              <a:buNone/>
            </a:pPr>
            <a:r>
              <a:rPr lang="tr-TR" sz="3600" b="1" dirty="0">
                <a:latin typeface="Times New Roman" panose="02020603050405020304" pitchFamily="18" charset="0"/>
                <a:cs typeface="Times New Roman" panose="02020603050405020304" pitchFamily="18" charset="0"/>
              </a:rPr>
              <a:t>yetersiz ve dengesiz beslenme,</a:t>
            </a:r>
          </a:p>
          <a:p>
            <a:pPr marL="0" indent="0">
              <a:buNone/>
            </a:pPr>
            <a:r>
              <a:rPr lang="tr-TR" sz="3600" b="1" dirty="0">
                <a:latin typeface="Times New Roman" panose="02020603050405020304" pitchFamily="18" charset="0"/>
                <a:cs typeface="Times New Roman" panose="02020603050405020304" pitchFamily="18" charset="0"/>
              </a:rPr>
              <a:t>ilerleyen yaşlarda</a:t>
            </a:r>
          </a:p>
          <a:p>
            <a:pPr marL="0" indent="0">
              <a:buNone/>
            </a:pPr>
            <a:r>
              <a:rPr lang="tr-TR" sz="3600" b="1" dirty="0">
                <a:latin typeface="Times New Roman" panose="02020603050405020304" pitchFamily="18" charset="0"/>
                <a:cs typeface="Times New Roman" panose="02020603050405020304" pitchFamily="18" charset="0"/>
              </a:rPr>
              <a:t>önemli sağlık sorunlarına neden olmaktadır. </a:t>
            </a:r>
          </a:p>
        </p:txBody>
      </p:sp>
    </p:spTree>
    <p:extLst>
      <p:ext uri="{BB962C8B-B14F-4D97-AF65-F5344CB8AC3E}">
        <p14:creationId xmlns:p14="http://schemas.microsoft.com/office/powerpoint/2010/main" val="1861843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idx="4294967295"/>
          </p:nvPr>
        </p:nvSpPr>
        <p:spPr>
          <a:xfrm>
            <a:off x="365760" y="569167"/>
            <a:ext cx="11698722" cy="1339008"/>
          </a:xfrm>
        </p:spPr>
        <p:txBody>
          <a:bodyPr lIns="91440" rIns="91440" bIns="45720" anchor="ctr">
            <a:noAutofit/>
          </a:bodyPr>
          <a:lstStyle/>
          <a:p>
            <a:pPr eaLnBrk="1" hangingPunct="1"/>
            <a:r>
              <a:rPr lang="tr-TR" sz="2800" b="1" dirty="0">
                <a:solidFill>
                  <a:srgbClr val="FF3300"/>
                </a:solidFill>
                <a:latin typeface="Times New Roman" panose="02020603050405020304" pitchFamily="18" charset="0"/>
                <a:cs typeface="Times New Roman" panose="02020603050405020304" pitchFamily="18" charset="0"/>
              </a:rPr>
              <a:t>Yeterli Ve Dengeli Beslenmediğimizde </a:t>
            </a:r>
            <a:br>
              <a:rPr lang="tr-TR" sz="2800" b="1" dirty="0">
                <a:solidFill>
                  <a:srgbClr val="FF3300"/>
                </a:solidFill>
                <a:latin typeface="Times New Roman" panose="02020603050405020304" pitchFamily="18" charset="0"/>
                <a:cs typeface="Times New Roman" panose="02020603050405020304" pitchFamily="18" charset="0"/>
              </a:rPr>
            </a:br>
            <a:r>
              <a:rPr lang="tr-TR" sz="2800" b="1" dirty="0">
                <a:solidFill>
                  <a:srgbClr val="FF3300"/>
                </a:solidFill>
                <a:latin typeface="Times New Roman" panose="02020603050405020304" pitchFamily="18" charset="0"/>
                <a:cs typeface="Times New Roman" panose="02020603050405020304" pitchFamily="18" charset="0"/>
              </a:rPr>
              <a:t>Hangi Sağlık Sorunları İle Karşılaşabiliriz?</a:t>
            </a:r>
          </a:p>
        </p:txBody>
      </p:sp>
      <p:sp>
        <p:nvSpPr>
          <p:cNvPr id="16387" name="Rectangle 3"/>
          <p:cNvSpPr>
            <a:spLocks noGrp="1"/>
          </p:cNvSpPr>
          <p:nvPr>
            <p:ph type="body" idx="4294967295"/>
          </p:nvPr>
        </p:nvSpPr>
        <p:spPr>
          <a:xfrm>
            <a:off x="1851403" y="2565918"/>
            <a:ext cx="3271102" cy="4668321"/>
          </a:xfrm>
          <a:noFill/>
        </p:spPr>
        <p:txBody>
          <a:bodyPr/>
          <a:lstStyle/>
          <a:p>
            <a:pPr eaLnBrk="1" hangingPunct="1">
              <a:lnSpc>
                <a:spcPct val="90000"/>
              </a:lnSpc>
              <a:buClr>
                <a:schemeClr val="tx1"/>
              </a:buClr>
              <a:buFont typeface="Arial" panose="020B0604020202020204" pitchFamily="34" charset="0"/>
              <a:buChar char="•"/>
            </a:pPr>
            <a:r>
              <a:rPr lang="tr-TR" sz="2400" b="1" dirty="0">
                <a:latin typeface="Times New Roman" panose="02020603050405020304" pitchFamily="18" charset="0"/>
                <a:cs typeface="Times New Roman" panose="02020603050405020304" pitchFamily="18" charset="0"/>
              </a:rPr>
              <a:t>Diş Çürükleri</a:t>
            </a:r>
          </a:p>
          <a:p>
            <a:pPr eaLnBrk="1" hangingPunct="1">
              <a:lnSpc>
                <a:spcPct val="90000"/>
              </a:lnSpc>
              <a:buClr>
                <a:schemeClr val="tx1"/>
              </a:buClr>
              <a:buFont typeface="Arial" panose="020B0604020202020204" pitchFamily="34" charset="0"/>
              <a:buChar char="•"/>
            </a:pPr>
            <a:r>
              <a:rPr lang="tr-TR" sz="2400" b="1" dirty="0">
                <a:latin typeface="Times New Roman" panose="02020603050405020304" pitchFamily="18" charset="0"/>
                <a:cs typeface="Times New Roman" panose="02020603050405020304" pitchFamily="18" charset="0"/>
              </a:rPr>
              <a:t>Vitamin, Mineral Yetersizlikleri</a:t>
            </a:r>
          </a:p>
          <a:p>
            <a:pPr eaLnBrk="1" hangingPunct="1">
              <a:lnSpc>
                <a:spcPct val="90000"/>
              </a:lnSpc>
              <a:buClr>
                <a:schemeClr val="tx1"/>
              </a:buClr>
              <a:buFont typeface="Arial" panose="020B0604020202020204" pitchFamily="34" charset="0"/>
              <a:buChar char="•"/>
            </a:pPr>
            <a:r>
              <a:rPr lang="tr-TR" sz="2400" b="1" dirty="0">
                <a:latin typeface="Times New Roman" panose="02020603050405020304" pitchFamily="18" charset="0"/>
                <a:cs typeface="Times New Roman" panose="02020603050405020304" pitchFamily="18" charset="0"/>
              </a:rPr>
              <a:t>Kansızlık</a:t>
            </a:r>
          </a:p>
          <a:p>
            <a:pPr eaLnBrk="1" hangingPunct="1">
              <a:lnSpc>
                <a:spcPct val="90000"/>
              </a:lnSpc>
              <a:buClr>
                <a:schemeClr val="tx1"/>
              </a:buClr>
              <a:buFont typeface="Arial" panose="020B0604020202020204" pitchFamily="34" charset="0"/>
              <a:buChar char="•"/>
            </a:pPr>
            <a:r>
              <a:rPr lang="tr-TR" sz="2400" b="1" dirty="0">
                <a:latin typeface="Times New Roman" panose="02020603050405020304" pitchFamily="18" charset="0"/>
                <a:cs typeface="Times New Roman" panose="02020603050405020304" pitchFamily="18" charset="0"/>
              </a:rPr>
              <a:t>Şişmanlık</a:t>
            </a:r>
          </a:p>
          <a:p>
            <a:pPr eaLnBrk="1" hangingPunct="1">
              <a:lnSpc>
                <a:spcPct val="90000"/>
              </a:lnSpc>
              <a:buClr>
                <a:schemeClr val="tx1"/>
              </a:buClr>
              <a:buFont typeface="Arial" panose="020B0604020202020204" pitchFamily="34" charset="0"/>
              <a:buChar char="•"/>
            </a:pPr>
            <a:r>
              <a:rPr lang="tr-TR" sz="2400" b="1" dirty="0">
                <a:latin typeface="Times New Roman" panose="02020603050405020304" pitchFamily="18" charset="0"/>
                <a:cs typeface="Times New Roman" panose="02020603050405020304" pitchFamily="18" charset="0"/>
              </a:rPr>
              <a:t>Şeker Hastalığı</a:t>
            </a:r>
          </a:p>
          <a:p>
            <a:pPr eaLnBrk="1" hangingPunct="1">
              <a:lnSpc>
                <a:spcPct val="90000"/>
              </a:lnSpc>
              <a:buClrTx/>
              <a:buFont typeface="Arial" panose="020B0604020202020204" pitchFamily="34" charset="0"/>
              <a:buChar char="•"/>
            </a:pPr>
            <a:r>
              <a:rPr lang="tr-TR" sz="2400" b="1" dirty="0">
                <a:latin typeface="Times New Roman" panose="02020603050405020304" pitchFamily="18" charset="0"/>
                <a:cs typeface="Times New Roman" panose="02020603050405020304" pitchFamily="18" charset="0"/>
              </a:rPr>
              <a:t>Yüksek Tansiyon</a:t>
            </a:r>
          </a:p>
          <a:p>
            <a:pPr eaLnBrk="1" hangingPunct="1">
              <a:lnSpc>
                <a:spcPct val="90000"/>
              </a:lnSpc>
            </a:pPr>
            <a:endParaRPr lang="tr-TR" b="1" dirty="0">
              <a:latin typeface="Comic Sans MS" pitchFamily="66" charset="0"/>
            </a:endParaRPr>
          </a:p>
        </p:txBody>
      </p:sp>
      <p:sp>
        <p:nvSpPr>
          <p:cNvPr id="16388" name="Rectangle 4"/>
          <p:cNvSpPr>
            <a:spLocks/>
          </p:cNvSpPr>
          <p:nvPr/>
        </p:nvSpPr>
        <p:spPr bwMode="auto">
          <a:xfrm>
            <a:off x="6287170" y="2692400"/>
            <a:ext cx="3599953" cy="4165600"/>
          </a:xfrm>
          <a:prstGeom prst="rect">
            <a:avLst/>
          </a:prstGeom>
          <a:noFill/>
          <a:ln w="12700">
            <a:noFill/>
            <a:miter lim="800000"/>
            <a:headEnd/>
            <a:tailEnd/>
          </a:ln>
        </p:spPr>
        <p:txBody>
          <a:bodyPr/>
          <a:lstStyle/>
          <a:p>
            <a:pPr marL="285750" indent="-285750">
              <a:lnSpc>
                <a:spcPct val="80000"/>
              </a:lnSpc>
              <a:spcBef>
                <a:spcPct val="20000"/>
              </a:spcBef>
              <a:buFont typeface="Arial" panose="020B0604020202020204" pitchFamily="34" charset="0"/>
              <a:buChar char="•"/>
            </a:pPr>
            <a:r>
              <a:rPr lang="tr-TR" sz="2400" b="1" dirty="0">
                <a:solidFill>
                  <a:prstClr val="black"/>
                </a:solidFill>
                <a:latin typeface="Times New Roman" panose="02020603050405020304" pitchFamily="18" charset="0"/>
                <a:cs typeface="Times New Roman" panose="02020603050405020304" pitchFamily="18" charset="0"/>
              </a:rPr>
              <a:t>Kalp Hastalıkları</a:t>
            </a:r>
          </a:p>
          <a:p>
            <a:pPr marL="285750" indent="-285750">
              <a:lnSpc>
                <a:spcPct val="80000"/>
              </a:lnSpc>
              <a:spcBef>
                <a:spcPct val="20000"/>
              </a:spcBef>
              <a:buFont typeface="Arial" panose="020B0604020202020204" pitchFamily="34" charset="0"/>
              <a:buChar char="•"/>
            </a:pPr>
            <a:r>
              <a:rPr lang="tr-TR" sz="2400" b="1" dirty="0">
                <a:solidFill>
                  <a:prstClr val="black"/>
                </a:solidFill>
                <a:latin typeface="Times New Roman" panose="02020603050405020304" pitchFamily="18" charset="0"/>
                <a:cs typeface="Times New Roman" panose="02020603050405020304" pitchFamily="18" charset="0"/>
              </a:rPr>
              <a:t>Kemik Erimesi</a:t>
            </a:r>
          </a:p>
          <a:p>
            <a:pPr marL="285750" indent="-285750">
              <a:lnSpc>
                <a:spcPct val="80000"/>
              </a:lnSpc>
              <a:spcBef>
                <a:spcPct val="20000"/>
              </a:spcBef>
              <a:buFont typeface="Arial" panose="020B0604020202020204" pitchFamily="34" charset="0"/>
              <a:buChar char="•"/>
            </a:pPr>
            <a:r>
              <a:rPr lang="tr-TR" sz="2400" b="1" dirty="0">
                <a:solidFill>
                  <a:prstClr val="black"/>
                </a:solidFill>
                <a:latin typeface="Times New Roman" panose="02020603050405020304" pitchFamily="18" charset="0"/>
                <a:cs typeface="Times New Roman" panose="02020603050405020304" pitchFamily="18" charset="0"/>
              </a:rPr>
              <a:t>Karaciğer Yağlanması</a:t>
            </a:r>
          </a:p>
          <a:p>
            <a:pPr marL="285750" indent="-285750">
              <a:lnSpc>
                <a:spcPct val="80000"/>
              </a:lnSpc>
              <a:spcBef>
                <a:spcPct val="20000"/>
              </a:spcBef>
              <a:buFont typeface="Arial" panose="020B0604020202020204" pitchFamily="34" charset="0"/>
              <a:buChar char="•"/>
            </a:pPr>
            <a:r>
              <a:rPr lang="tr-TR" sz="2400" b="1" dirty="0">
                <a:solidFill>
                  <a:prstClr val="black"/>
                </a:solidFill>
                <a:latin typeface="Times New Roman" panose="02020603050405020304" pitchFamily="18" charset="0"/>
                <a:cs typeface="Times New Roman" panose="02020603050405020304" pitchFamily="18" charset="0"/>
              </a:rPr>
              <a:t>Bazı Kanser Türleri</a:t>
            </a:r>
          </a:p>
          <a:p>
            <a:pPr marL="285750" indent="-285750">
              <a:lnSpc>
                <a:spcPct val="80000"/>
              </a:lnSpc>
              <a:spcBef>
                <a:spcPct val="20000"/>
              </a:spcBef>
              <a:buFont typeface="Arial" panose="020B0604020202020204" pitchFamily="34" charset="0"/>
              <a:buChar char="•"/>
            </a:pPr>
            <a:r>
              <a:rPr lang="tr-TR" sz="2400" b="1" dirty="0">
                <a:solidFill>
                  <a:prstClr val="black"/>
                </a:solidFill>
                <a:latin typeface="Times New Roman" panose="02020603050405020304" pitchFamily="18" charset="0"/>
                <a:cs typeface="Times New Roman" panose="02020603050405020304" pitchFamily="18" charset="0"/>
              </a:rPr>
              <a:t>Okul ve İş Başarısında Azalma</a:t>
            </a:r>
          </a:p>
        </p:txBody>
      </p:sp>
      <p:pic>
        <p:nvPicPr>
          <p:cNvPr id="2" name="Resim 1">
            <a:extLst>
              <a:ext uri="{FF2B5EF4-FFF2-40B4-BE49-F238E27FC236}">
                <a16:creationId xmlns="" xmlns:a16="http://schemas.microsoft.com/office/drawing/2014/main" id="{CE92279E-4EE2-45DE-8B66-42D0FDF8B1B2}"/>
              </a:ext>
            </a:extLst>
          </p:cNvPr>
          <p:cNvPicPr>
            <a:picLocks noChangeAspect="1"/>
          </p:cNvPicPr>
          <p:nvPr/>
        </p:nvPicPr>
        <p:blipFill>
          <a:blip r:embed="rId2"/>
          <a:stretch>
            <a:fillRect/>
          </a:stretch>
        </p:blipFill>
        <p:spPr>
          <a:xfrm>
            <a:off x="9117563" y="5262465"/>
            <a:ext cx="2479685" cy="1372280"/>
          </a:xfrm>
          <a:prstGeom prst="rect">
            <a:avLst/>
          </a:prstGeom>
        </p:spPr>
      </p:pic>
      <p:pic>
        <p:nvPicPr>
          <p:cNvPr id="3" name="Resim 2">
            <a:extLst>
              <a:ext uri="{FF2B5EF4-FFF2-40B4-BE49-F238E27FC236}">
                <a16:creationId xmlns="" xmlns:a16="http://schemas.microsoft.com/office/drawing/2014/main" id="{0DF86201-24E8-488D-8AC0-C508935D392B}"/>
              </a:ext>
            </a:extLst>
          </p:cNvPr>
          <p:cNvPicPr>
            <a:picLocks noChangeAspect="1"/>
          </p:cNvPicPr>
          <p:nvPr/>
        </p:nvPicPr>
        <p:blipFill>
          <a:blip r:embed="rId3"/>
          <a:stretch>
            <a:fillRect/>
          </a:stretch>
        </p:blipFill>
        <p:spPr>
          <a:xfrm>
            <a:off x="5345473" y="5262465"/>
            <a:ext cx="2607425" cy="1362380"/>
          </a:xfrm>
          <a:prstGeom prst="rect">
            <a:avLst/>
          </a:prstGeom>
        </p:spPr>
      </p:pic>
      <p:pic>
        <p:nvPicPr>
          <p:cNvPr id="4" name="Resim 3">
            <a:extLst>
              <a:ext uri="{FF2B5EF4-FFF2-40B4-BE49-F238E27FC236}">
                <a16:creationId xmlns="" xmlns:a16="http://schemas.microsoft.com/office/drawing/2014/main" id="{5C6D6D58-3204-44B2-B7A4-D67CF7744109}"/>
              </a:ext>
            </a:extLst>
          </p:cNvPr>
          <p:cNvPicPr>
            <a:picLocks noChangeAspect="1"/>
          </p:cNvPicPr>
          <p:nvPr/>
        </p:nvPicPr>
        <p:blipFill>
          <a:blip r:embed="rId4"/>
          <a:stretch>
            <a:fillRect/>
          </a:stretch>
        </p:blipFill>
        <p:spPr>
          <a:xfrm>
            <a:off x="9877790" y="2094636"/>
            <a:ext cx="2184400" cy="2184400"/>
          </a:xfrm>
          <a:prstGeom prst="rect">
            <a:avLst/>
          </a:prstGeom>
        </p:spPr>
      </p:pic>
      <p:pic>
        <p:nvPicPr>
          <p:cNvPr id="5" name="Resim 4">
            <a:extLst>
              <a:ext uri="{FF2B5EF4-FFF2-40B4-BE49-F238E27FC236}">
                <a16:creationId xmlns="" xmlns:a16="http://schemas.microsoft.com/office/drawing/2014/main" id="{1FAD07F2-4440-4527-963A-FF31A0BEAF66}"/>
              </a:ext>
            </a:extLst>
          </p:cNvPr>
          <p:cNvPicPr>
            <a:picLocks noChangeAspect="1"/>
          </p:cNvPicPr>
          <p:nvPr/>
        </p:nvPicPr>
        <p:blipFill>
          <a:blip r:embed="rId5"/>
          <a:stretch>
            <a:fillRect/>
          </a:stretch>
        </p:blipFill>
        <p:spPr>
          <a:xfrm>
            <a:off x="4026470" y="3701745"/>
            <a:ext cx="1678368" cy="1154582"/>
          </a:xfrm>
          <a:prstGeom prst="rect">
            <a:avLst/>
          </a:prstGeom>
        </p:spPr>
      </p:pic>
      <p:pic>
        <p:nvPicPr>
          <p:cNvPr id="6" name="Resim 5">
            <a:extLst>
              <a:ext uri="{FF2B5EF4-FFF2-40B4-BE49-F238E27FC236}">
                <a16:creationId xmlns="" xmlns:a16="http://schemas.microsoft.com/office/drawing/2014/main" id="{7961F934-BE98-4F22-B234-AFCF029BCE4C}"/>
              </a:ext>
            </a:extLst>
          </p:cNvPr>
          <p:cNvPicPr>
            <a:picLocks noChangeAspect="1"/>
          </p:cNvPicPr>
          <p:nvPr/>
        </p:nvPicPr>
        <p:blipFill>
          <a:blip r:embed="rId6"/>
          <a:stretch>
            <a:fillRect/>
          </a:stretch>
        </p:blipFill>
        <p:spPr>
          <a:xfrm>
            <a:off x="7173857" y="466029"/>
            <a:ext cx="2569986" cy="192748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315B9891-D962-45AB-B502-A05572F57EC1}"/>
              </a:ext>
            </a:extLst>
          </p:cNvPr>
          <p:cNvSpPr>
            <a:spLocks noGrp="1"/>
          </p:cNvSpPr>
          <p:nvPr>
            <p:ph type="title"/>
          </p:nvPr>
        </p:nvSpPr>
        <p:spPr/>
        <p:txBody>
          <a:bodyPr>
            <a:normAutofit fontScale="90000"/>
          </a:bodyPr>
          <a:lstStyle/>
          <a:p>
            <a:pPr algn="ctr"/>
            <a:r>
              <a:rPr lang="tr-TR" dirty="0"/>
              <a:t/>
            </a:r>
            <a:br>
              <a:rPr lang="tr-TR" dirty="0"/>
            </a:br>
            <a:r>
              <a:rPr lang="tr-TR" b="1" dirty="0">
                <a:solidFill>
                  <a:srgbClr val="FF0000"/>
                </a:solidFill>
                <a:latin typeface="Times New Roman" panose="02020603050405020304" pitchFamily="18" charset="0"/>
                <a:cs typeface="Times New Roman" panose="02020603050405020304" pitchFamily="18" charset="0"/>
              </a:rPr>
              <a:t>Temel Besin Grupları</a:t>
            </a:r>
            <a:r>
              <a:rPr lang="sv-SE" dirty="0"/>
              <a:t/>
            </a:r>
            <a:br>
              <a:rPr lang="sv-SE" dirty="0"/>
            </a:br>
            <a:endParaRPr lang="tr-TR" dirty="0"/>
          </a:p>
        </p:txBody>
      </p:sp>
      <p:sp>
        <p:nvSpPr>
          <p:cNvPr id="3" name="İçerik Yer Tutucusu 2">
            <a:extLst>
              <a:ext uri="{FF2B5EF4-FFF2-40B4-BE49-F238E27FC236}">
                <a16:creationId xmlns="" xmlns:a16="http://schemas.microsoft.com/office/drawing/2014/main" id="{37EF58FF-2E60-4714-8F64-83B3317BEBA4}"/>
              </a:ext>
            </a:extLst>
          </p:cNvPr>
          <p:cNvSpPr>
            <a:spLocks noGrp="1"/>
          </p:cNvSpPr>
          <p:nvPr>
            <p:ph idx="1"/>
          </p:nvPr>
        </p:nvSpPr>
        <p:spPr/>
        <p:txBody>
          <a:bodyPr>
            <a:normAutofit/>
          </a:bodyPr>
          <a:lstStyle/>
          <a:p>
            <a:r>
              <a:rPr lang="tr-TR" dirty="0">
                <a:latin typeface="Times New Roman" panose="02020603050405020304" pitchFamily="18" charset="0"/>
                <a:cs typeface="Times New Roman" panose="02020603050405020304" pitchFamily="18" charset="0"/>
              </a:rPr>
              <a:t>Süt ve süt ürünleri grubu</a:t>
            </a:r>
          </a:p>
          <a:p>
            <a:r>
              <a:rPr lang="tr-TR" dirty="0">
                <a:latin typeface="Times New Roman" panose="02020603050405020304" pitchFamily="18" charset="0"/>
                <a:cs typeface="Times New Roman" panose="02020603050405020304" pitchFamily="18" charset="0"/>
              </a:rPr>
              <a:t>Et-tavuk-balık-yumurta-baklagiller-yağlı tohumlar-sert kabuklu yemişler grubu</a:t>
            </a:r>
          </a:p>
          <a:p>
            <a:r>
              <a:rPr lang="tr-TR" dirty="0">
                <a:latin typeface="Times New Roman" panose="02020603050405020304" pitchFamily="18" charset="0"/>
                <a:cs typeface="Times New Roman" panose="02020603050405020304" pitchFamily="18" charset="0"/>
              </a:rPr>
              <a:t>Ekmek ve tahıllar</a:t>
            </a:r>
          </a:p>
          <a:p>
            <a:r>
              <a:rPr lang="tr-TR" dirty="0">
                <a:latin typeface="Times New Roman" panose="02020603050405020304" pitchFamily="18" charset="0"/>
                <a:cs typeface="Times New Roman" panose="02020603050405020304" pitchFamily="18" charset="0"/>
              </a:rPr>
              <a:t>Meyve ve sebze grubu</a:t>
            </a:r>
          </a:p>
        </p:txBody>
      </p:sp>
      <p:pic>
        <p:nvPicPr>
          <p:cNvPr id="4" name="Resim 3">
            <a:extLst>
              <a:ext uri="{FF2B5EF4-FFF2-40B4-BE49-F238E27FC236}">
                <a16:creationId xmlns="" xmlns:a16="http://schemas.microsoft.com/office/drawing/2014/main" id="{FB11D47E-87DD-41A5-87AD-3EDE4B2BB4C2}"/>
              </a:ext>
            </a:extLst>
          </p:cNvPr>
          <p:cNvPicPr>
            <a:picLocks noChangeAspect="1"/>
          </p:cNvPicPr>
          <p:nvPr/>
        </p:nvPicPr>
        <p:blipFill>
          <a:blip r:embed="rId2"/>
          <a:stretch>
            <a:fillRect/>
          </a:stretch>
        </p:blipFill>
        <p:spPr>
          <a:xfrm>
            <a:off x="6690049" y="2942253"/>
            <a:ext cx="4573166" cy="3810000"/>
          </a:xfrm>
          <a:prstGeom prst="rect">
            <a:avLst/>
          </a:prstGeom>
        </p:spPr>
      </p:pic>
    </p:spTree>
    <p:extLst>
      <p:ext uri="{BB962C8B-B14F-4D97-AF65-F5344CB8AC3E}">
        <p14:creationId xmlns:p14="http://schemas.microsoft.com/office/powerpoint/2010/main" val="647540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957F8237-88F8-428F-AAA4-847DA7EED51F}"/>
              </a:ext>
            </a:extLst>
          </p:cNvPr>
          <p:cNvSpPr>
            <a:spLocks noGrp="1"/>
          </p:cNvSpPr>
          <p:nvPr>
            <p:ph type="title"/>
          </p:nvPr>
        </p:nvSpPr>
        <p:spPr/>
        <p:txBody>
          <a:bodyPr/>
          <a:lstStyle/>
          <a:p>
            <a:pPr algn="ctr"/>
            <a:r>
              <a:rPr lang="tr-TR" b="1" dirty="0">
                <a:solidFill>
                  <a:srgbClr val="FF0000"/>
                </a:solidFill>
                <a:latin typeface="Times New Roman" panose="02020603050405020304" pitchFamily="18" charset="0"/>
                <a:cs typeface="Times New Roman" panose="02020603050405020304" pitchFamily="18" charset="0"/>
              </a:rPr>
              <a:t>Sağlıklı Beslenme Modelleri</a:t>
            </a:r>
          </a:p>
        </p:txBody>
      </p:sp>
      <p:sp>
        <p:nvSpPr>
          <p:cNvPr id="3" name="İçerik Yer Tutucusu 2">
            <a:extLst>
              <a:ext uri="{FF2B5EF4-FFF2-40B4-BE49-F238E27FC236}">
                <a16:creationId xmlns="" xmlns:a16="http://schemas.microsoft.com/office/drawing/2014/main" id="{96B83735-B008-4C52-8D27-1BD071BDA7A7}"/>
              </a:ext>
            </a:extLst>
          </p:cNvPr>
          <p:cNvSpPr>
            <a:spLocks noGrp="1"/>
          </p:cNvSpPr>
          <p:nvPr>
            <p:ph idx="1"/>
          </p:nvPr>
        </p:nvSpPr>
        <p:spPr/>
        <p:txBody>
          <a:bodyPr>
            <a:normAutofit/>
          </a:bodyPr>
          <a:lstStyle/>
          <a:p>
            <a:pPr marL="0" indent="0">
              <a:buNone/>
            </a:pPr>
            <a:r>
              <a:rPr lang="tr-TR" dirty="0"/>
              <a:t>  </a:t>
            </a:r>
          </a:p>
          <a:p>
            <a:pPr marL="0" indent="0">
              <a:buNone/>
            </a:pPr>
            <a:endParaRPr lang="tr-TR" sz="3600" dirty="0">
              <a:latin typeface="Times New Roman" panose="02020603050405020304" pitchFamily="18" charset="0"/>
              <a:cs typeface="Times New Roman" panose="02020603050405020304" pitchFamily="18" charset="0"/>
            </a:endParaRPr>
          </a:p>
        </p:txBody>
      </p:sp>
      <p:pic>
        <p:nvPicPr>
          <p:cNvPr id="4" name="Resim 3">
            <a:extLst>
              <a:ext uri="{FF2B5EF4-FFF2-40B4-BE49-F238E27FC236}">
                <a16:creationId xmlns="" xmlns:a16="http://schemas.microsoft.com/office/drawing/2014/main" id="{A0393C3E-374B-4B58-9ED8-1CDD21F53820}"/>
              </a:ext>
            </a:extLst>
          </p:cNvPr>
          <p:cNvPicPr>
            <a:picLocks noChangeAspect="1"/>
          </p:cNvPicPr>
          <p:nvPr/>
        </p:nvPicPr>
        <p:blipFill>
          <a:blip r:embed="rId2"/>
          <a:stretch>
            <a:fillRect/>
          </a:stretch>
        </p:blipFill>
        <p:spPr>
          <a:xfrm>
            <a:off x="7461517" y="1543438"/>
            <a:ext cx="4730483" cy="3065885"/>
          </a:xfrm>
          <a:prstGeom prst="rect">
            <a:avLst/>
          </a:prstGeom>
        </p:spPr>
      </p:pic>
      <p:pic>
        <p:nvPicPr>
          <p:cNvPr id="6" name="Resim 5">
            <a:extLst>
              <a:ext uri="{FF2B5EF4-FFF2-40B4-BE49-F238E27FC236}">
                <a16:creationId xmlns="" xmlns:a16="http://schemas.microsoft.com/office/drawing/2014/main" id="{7E2058EE-5EED-45E3-A45F-3A13EACE3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6301" y="1857196"/>
            <a:ext cx="4125502" cy="4039665"/>
          </a:xfrm>
          <a:prstGeom prst="rect">
            <a:avLst/>
          </a:prstGeom>
        </p:spPr>
      </p:pic>
      <p:pic>
        <p:nvPicPr>
          <p:cNvPr id="8" name="Resim 7">
            <a:extLst>
              <a:ext uri="{FF2B5EF4-FFF2-40B4-BE49-F238E27FC236}">
                <a16:creationId xmlns="" xmlns:a16="http://schemas.microsoft.com/office/drawing/2014/main" id="{35A953D9-C32B-4FDB-9BC9-6C5376126C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690688"/>
            <a:ext cx="2926334" cy="2880610"/>
          </a:xfrm>
          <a:prstGeom prst="rect">
            <a:avLst/>
          </a:prstGeom>
        </p:spPr>
      </p:pic>
      <p:sp>
        <p:nvSpPr>
          <p:cNvPr id="9" name="Metin kutusu 8">
            <a:extLst>
              <a:ext uri="{FF2B5EF4-FFF2-40B4-BE49-F238E27FC236}">
                <a16:creationId xmlns="" xmlns:a16="http://schemas.microsoft.com/office/drawing/2014/main" id="{1719C0B2-DCAC-477E-8D54-B9E8BC2265A3}"/>
              </a:ext>
            </a:extLst>
          </p:cNvPr>
          <p:cNvSpPr txBox="1"/>
          <p:nvPr/>
        </p:nvSpPr>
        <p:spPr>
          <a:xfrm>
            <a:off x="1427584" y="4571298"/>
            <a:ext cx="1623526" cy="369332"/>
          </a:xfrm>
          <a:prstGeom prst="rect">
            <a:avLst/>
          </a:prstGeom>
          <a:noFill/>
        </p:spPr>
        <p:txBody>
          <a:bodyPr wrap="square" rtlCol="0">
            <a:spAutoFit/>
          </a:bodyPr>
          <a:lstStyle/>
          <a:p>
            <a:r>
              <a:rPr lang="tr-TR" b="1" dirty="0">
                <a:solidFill>
                  <a:srgbClr val="00B050"/>
                </a:solidFill>
                <a:latin typeface="Times New Roman" panose="02020603050405020304" pitchFamily="18" charset="0"/>
                <a:cs typeface="Times New Roman" panose="02020603050405020304" pitchFamily="18" charset="0"/>
              </a:rPr>
              <a:t>Besin Yoncası</a:t>
            </a:r>
          </a:p>
        </p:txBody>
      </p:sp>
      <p:sp>
        <p:nvSpPr>
          <p:cNvPr id="10" name="Metin kutusu 9">
            <a:extLst>
              <a:ext uri="{FF2B5EF4-FFF2-40B4-BE49-F238E27FC236}">
                <a16:creationId xmlns="" xmlns:a16="http://schemas.microsoft.com/office/drawing/2014/main" id="{6EA2023C-14F0-4750-9BB9-8EEADDCAEE31}"/>
              </a:ext>
            </a:extLst>
          </p:cNvPr>
          <p:cNvSpPr txBox="1"/>
          <p:nvPr/>
        </p:nvSpPr>
        <p:spPr>
          <a:xfrm>
            <a:off x="4693298" y="5803641"/>
            <a:ext cx="2379306" cy="369332"/>
          </a:xfrm>
          <a:prstGeom prst="rect">
            <a:avLst/>
          </a:prstGeom>
          <a:noFill/>
        </p:spPr>
        <p:txBody>
          <a:bodyPr wrap="square" rtlCol="0">
            <a:spAutoFit/>
          </a:bodyPr>
          <a:lstStyle/>
          <a:p>
            <a:r>
              <a:rPr lang="tr-TR" b="1" dirty="0">
                <a:solidFill>
                  <a:schemeClr val="accent1"/>
                </a:solidFill>
                <a:latin typeface="Times New Roman" panose="02020603050405020304" pitchFamily="18" charset="0"/>
                <a:cs typeface="Times New Roman" panose="02020603050405020304" pitchFamily="18" charset="0"/>
              </a:rPr>
              <a:t>Besin Piramidi</a:t>
            </a:r>
          </a:p>
        </p:txBody>
      </p:sp>
      <p:sp>
        <p:nvSpPr>
          <p:cNvPr id="12" name="Metin kutusu 11">
            <a:extLst>
              <a:ext uri="{FF2B5EF4-FFF2-40B4-BE49-F238E27FC236}">
                <a16:creationId xmlns="" xmlns:a16="http://schemas.microsoft.com/office/drawing/2014/main" id="{7D55B4A1-EF3F-4BAC-A196-85D506BF9C21}"/>
              </a:ext>
            </a:extLst>
          </p:cNvPr>
          <p:cNvSpPr txBox="1"/>
          <p:nvPr/>
        </p:nvSpPr>
        <p:spPr>
          <a:xfrm>
            <a:off x="8972551" y="4786604"/>
            <a:ext cx="2219324" cy="646331"/>
          </a:xfrm>
          <a:prstGeom prst="rect">
            <a:avLst/>
          </a:prstGeom>
          <a:noFill/>
        </p:spPr>
        <p:txBody>
          <a:bodyPr wrap="square" rtlCol="0">
            <a:spAutoFit/>
          </a:bodyPr>
          <a:lstStyle/>
          <a:p>
            <a:pPr algn="ctr"/>
            <a:r>
              <a:rPr lang="tr-TR" b="1" dirty="0">
                <a:solidFill>
                  <a:schemeClr val="accent2"/>
                </a:solidFill>
                <a:latin typeface="Times New Roman" panose="02020603050405020304" pitchFamily="18" charset="0"/>
                <a:cs typeface="Times New Roman" panose="02020603050405020304" pitchFamily="18" charset="0"/>
              </a:rPr>
              <a:t>Sağlıklı Besin Tabağı</a:t>
            </a:r>
          </a:p>
        </p:txBody>
      </p:sp>
    </p:spTree>
    <p:extLst>
      <p:ext uri="{BB962C8B-B14F-4D97-AF65-F5344CB8AC3E}">
        <p14:creationId xmlns:p14="http://schemas.microsoft.com/office/powerpoint/2010/main" val="2324570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EF03919A-8615-4864-B7CA-9FDF4BAF07DE}"/>
              </a:ext>
            </a:extLst>
          </p:cNvPr>
          <p:cNvSpPr>
            <a:spLocks noGrp="1"/>
          </p:cNvSpPr>
          <p:nvPr>
            <p:ph type="title"/>
          </p:nvPr>
        </p:nvSpPr>
        <p:spPr>
          <a:xfrm>
            <a:off x="838200" y="475861"/>
            <a:ext cx="10515600" cy="1214827"/>
          </a:xfrm>
        </p:spPr>
        <p:txBody>
          <a:bodyPr>
            <a:normAutofit fontScale="90000"/>
          </a:bodyPr>
          <a:lstStyle/>
          <a:p>
            <a:pPr algn="ctr"/>
            <a:r>
              <a:rPr lang="tr-TR" b="1" dirty="0">
                <a:solidFill>
                  <a:srgbClr val="FF0000"/>
                </a:solidFill>
                <a:latin typeface="Times New Roman" panose="02020603050405020304" pitchFamily="18" charset="0"/>
                <a:cs typeface="Times New Roman" panose="02020603050405020304" pitchFamily="18" charset="0"/>
              </a:rPr>
              <a:t>Süt ve Süt Ürünleri Grubu</a:t>
            </a:r>
            <a:r>
              <a:rPr lang="tr-TR" dirty="0"/>
              <a:t/>
            </a:r>
            <a:br>
              <a:rPr lang="tr-TR" dirty="0"/>
            </a:br>
            <a:endParaRPr lang="tr-TR" dirty="0"/>
          </a:p>
        </p:txBody>
      </p:sp>
      <p:sp>
        <p:nvSpPr>
          <p:cNvPr id="3" name="İçerik Yer Tutucusu 2">
            <a:extLst>
              <a:ext uri="{FF2B5EF4-FFF2-40B4-BE49-F238E27FC236}">
                <a16:creationId xmlns="" xmlns:a16="http://schemas.microsoft.com/office/drawing/2014/main" id="{3E656692-C2A9-4340-A47E-7397F6D031DD}"/>
              </a:ext>
            </a:extLst>
          </p:cNvPr>
          <p:cNvSpPr>
            <a:spLocks noGrp="1"/>
          </p:cNvSpPr>
          <p:nvPr>
            <p:ph idx="1"/>
          </p:nvPr>
        </p:nvSpPr>
        <p:spPr/>
        <p:txBody>
          <a:bodyPr>
            <a:normAutofit fontScale="85000" lnSpcReduction="20000"/>
          </a:bodyPr>
          <a:lstStyle/>
          <a:p>
            <a:r>
              <a:rPr lang="tr-TR" dirty="0">
                <a:latin typeface="Times New Roman" panose="02020603050405020304" pitchFamily="18" charset="0"/>
                <a:cs typeface="Times New Roman" panose="02020603050405020304" pitchFamily="18" charset="0"/>
              </a:rPr>
              <a:t>Süt, kefir, yoğurt, peynir, ayran, sütlü tatlı, vb.</a:t>
            </a:r>
          </a:p>
          <a:p>
            <a:r>
              <a:rPr lang="tr-TR" dirty="0">
                <a:latin typeface="Times New Roman" panose="02020603050405020304" pitchFamily="18" charset="0"/>
                <a:cs typeface="Times New Roman" panose="02020603050405020304" pitchFamily="18" charset="0"/>
              </a:rPr>
              <a:t>Yüksek kalitede protein, kalsiyum, fosfor, çinko, B1, B2, B3, B6, B12, A, D, E, K vitaminlerini içerirler.</a:t>
            </a:r>
          </a:p>
          <a:p>
            <a:pPr marL="0" indent="0">
              <a:buNone/>
            </a:pPr>
            <a:endParaRPr lang="tr-TR" dirty="0"/>
          </a:p>
          <a:p>
            <a:pPr marL="0" indent="0">
              <a:buNone/>
            </a:pPr>
            <a:r>
              <a:rPr lang="tr-TR" sz="5700" b="1" dirty="0">
                <a:solidFill>
                  <a:srgbClr val="FF0000"/>
                </a:solidFill>
                <a:latin typeface="Times New Roman" panose="02020603050405020304" pitchFamily="18" charset="0"/>
                <a:cs typeface="Times New Roman" panose="02020603050405020304" pitchFamily="18" charset="0"/>
              </a:rPr>
              <a:t>Önemi: </a:t>
            </a:r>
          </a:p>
          <a:p>
            <a:pPr>
              <a:buFont typeface="Wingdings" panose="05000000000000000000" pitchFamily="2" charset="2"/>
              <a:buChar char="ü"/>
            </a:pPr>
            <a:r>
              <a:rPr lang="tr-TR" dirty="0">
                <a:latin typeface="Times New Roman" panose="02020603050405020304" pitchFamily="18" charset="0"/>
                <a:cs typeface="Times New Roman" panose="02020603050405020304" pitchFamily="18" charset="0"/>
              </a:rPr>
              <a:t>     Büyüme ve Gelişme </a:t>
            </a:r>
          </a:p>
          <a:p>
            <a:pPr>
              <a:buFont typeface="Wingdings" panose="05000000000000000000" pitchFamily="2" charset="2"/>
              <a:buChar char="ü"/>
            </a:pPr>
            <a:r>
              <a:rPr lang="tr-TR" dirty="0">
                <a:latin typeface="Times New Roman" panose="02020603050405020304" pitchFamily="18" charset="0"/>
                <a:cs typeface="Times New Roman" panose="02020603050405020304" pitchFamily="18" charset="0"/>
              </a:rPr>
              <a:t>     Dokuların Onarımı</a:t>
            </a:r>
          </a:p>
          <a:p>
            <a:pPr>
              <a:buFont typeface="Wingdings" panose="05000000000000000000" pitchFamily="2" charset="2"/>
              <a:buChar char="ü"/>
            </a:pPr>
            <a:r>
              <a:rPr lang="tr-TR" dirty="0">
                <a:latin typeface="Times New Roman" panose="02020603050405020304" pitchFamily="18" charset="0"/>
                <a:cs typeface="Times New Roman" panose="02020603050405020304" pitchFamily="18" charset="0"/>
              </a:rPr>
              <a:t>     Kemik Gelişimi ve Sağlığı</a:t>
            </a:r>
          </a:p>
          <a:p>
            <a:pPr>
              <a:buFont typeface="Wingdings" panose="05000000000000000000" pitchFamily="2" charset="2"/>
              <a:buChar char="ü"/>
            </a:pPr>
            <a:r>
              <a:rPr lang="tr-TR" dirty="0">
                <a:latin typeface="Times New Roman" panose="02020603050405020304" pitchFamily="18" charset="0"/>
                <a:cs typeface="Times New Roman" panose="02020603050405020304" pitchFamily="18" charset="0"/>
              </a:rPr>
              <a:t>     Sinir ve Kasların</a:t>
            </a:r>
          </a:p>
          <a:p>
            <a:pPr marL="0" indent="0">
              <a:buNone/>
            </a:pPr>
            <a:r>
              <a:rPr lang="tr-TR" dirty="0">
                <a:latin typeface="Times New Roman" panose="02020603050405020304" pitchFamily="18" charset="0"/>
                <a:cs typeface="Times New Roman" panose="02020603050405020304" pitchFamily="18" charset="0"/>
              </a:rPr>
              <a:t>        Düzenli Çalışması</a:t>
            </a:r>
          </a:p>
          <a:p>
            <a:pPr>
              <a:buFont typeface="Wingdings" panose="05000000000000000000" pitchFamily="2" charset="2"/>
              <a:buChar char="ü"/>
            </a:pPr>
            <a:r>
              <a:rPr lang="tr-TR" dirty="0">
                <a:latin typeface="Times New Roman" panose="02020603050405020304" pitchFamily="18" charset="0"/>
                <a:cs typeface="Times New Roman" panose="02020603050405020304" pitchFamily="18" charset="0"/>
              </a:rPr>
              <a:t>     Hastalıklara Karşı Direnç</a:t>
            </a:r>
          </a:p>
        </p:txBody>
      </p:sp>
      <p:pic>
        <p:nvPicPr>
          <p:cNvPr id="4" name="Resim 3">
            <a:extLst>
              <a:ext uri="{FF2B5EF4-FFF2-40B4-BE49-F238E27FC236}">
                <a16:creationId xmlns="" xmlns:a16="http://schemas.microsoft.com/office/drawing/2014/main" id="{7E1E4E95-6040-40A4-8707-627748AC133F}"/>
              </a:ext>
            </a:extLst>
          </p:cNvPr>
          <p:cNvPicPr>
            <a:picLocks noChangeAspect="1"/>
          </p:cNvPicPr>
          <p:nvPr/>
        </p:nvPicPr>
        <p:blipFill>
          <a:blip r:embed="rId2"/>
          <a:stretch>
            <a:fillRect/>
          </a:stretch>
        </p:blipFill>
        <p:spPr>
          <a:xfrm>
            <a:off x="5710335" y="2995127"/>
            <a:ext cx="5243804" cy="3181836"/>
          </a:xfrm>
          <a:prstGeom prst="rect">
            <a:avLst/>
          </a:prstGeom>
        </p:spPr>
      </p:pic>
      <p:pic>
        <p:nvPicPr>
          <p:cNvPr id="5" name="Resim 4">
            <a:extLst>
              <a:ext uri="{FF2B5EF4-FFF2-40B4-BE49-F238E27FC236}">
                <a16:creationId xmlns="" xmlns:a16="http://schemas.microsoft.com/office/drawing/2014/main" id="{AAC75729-F733-46C8-ABE5-4645CF0A78F2}"/>
              </a:ext>
            </a:extLst>
          </p:cNvPr>
          <p:cNvPicPr>
            <a:picLocks noChangeAspect="1"/>
          </p:cNvPicPr>
          <p:nvPr/>
        </p:nvPicPr>
        <p:blipFill>
          <a:blip r:embed="rId3"/>
          <a:stretch>
            <a:fillRect/>
          </a:stretch>
        </p:blipFill>
        <p:spPr>
          <a:xfrm>
            <a:off x="10115866" y="240012"/>
            <a:ext cx="1676545" cy="1812308"/>
          </a:xfrm>
          <a:prstGeom prst="rect">
            <a:avLst/>
          </a:prstGeom>
        </p:spPr>
      </p:pic>
    </p:spTree>
    <p:extLst>
      <p:ext uri="{BB962C8B-B14F-4D97-AF65-F5344CB8AC3E}">
        <p14:creationId xmlns:p14="http://schemas.microsoft.com/office/powerpoint/2010/main" val="3637487862"/>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1011</TotalTime>
  <Words>1067</Words>
  <Application>Microsoft Office PowerPoint</Application>
  <PresentationFormat>Özel</PresentationFormat>
  <Paragraphs>168</Paragraphs>
  <Slides>35</Slides>
  <Notes>5</Notes>
  <HiddenSlides>0</HiddenSlides>
  <MMClips>0</MMClips>
  <ScaleCrop>false</ScaleCrop>
  <HeadingPairs>
    <vt:vector size="6" baseType="variant">
      <vt:variant>
        <vt:lpstr>Tema</vt:lpstr>
      </vt:variant>
      <vt:variant>
        <vt:i4>1</vt:i4>
      </vt:variant>
      <vt:variant>
        <vt:lpstr>Katıştırılmış OLE Hizmet Programları</vt:lpstr>
      </vt:variant>
      <vt:variant>
        <vt:i4>1</vt:i4>
      </vt:variant>
      <vt:variant>
        <vt:lpstr>Slayt Başlıkları</vt:lpstr>
      </vt:variant>
      <vt:variant>
        <vt:i4>35</vt:i4>
      </vt:variant>
    </vt:vector>
  </HeadingPairs>
  <TitlesOfParts>
    <vt:vector size="37" baseType="lpstr">
      <vt:lpstr>Office Teması</vt:lpstr>
      <vt:lpstr>Klip</vt:lpstr>
      <vt:lpstr>BESLENME</vt:lpstr>
      <vt:lpstr>PowerPoint Sunusu</vt:lpstr>
      <vt:lpstr>BESLENME</vt:lpstr>
      <vt:lpstr>YETERLİ VE DENGELİ BESLENME</vt:lpstr>
      <vt:lpstr>PowerPoint Sunusu</vt:lpstr>
      <vt:lpstr>Yeterli Ve Dengeli Beslenmediğimizde  Hangi Sağlık Sorunları İle Karşılaşabiliriz?</vt:lpstr>
      <vt:lpstr> Temel Besin Grupları </vt:lpstr>
      <vt:lpstr>Sağlıklı Beslenme Modelleri</vt:lpstr>
      <vt:lpstr>Süt ve Süt Ürünleri Grubu </vt:lpstr>
      <vt:lpstr>Et-Yumurta-Baklagiller-Yağlı Tohumlar-Sert Kabuklu Yemişler Grubu </vt:lpstr>
      <vt:lpstr>YUMURTA</vt:lpstr>
      <vt:lpstr>KIRMIZI ET</vt:lpstr>
      <vt:lpstr>BALIK</vt:lpstr>
      <vt:lpstr>Ekmek Ve Tahıllar </vt:lpstr>
      <vt:lpstr>Meyve ve Sebze Grubu</vt:lpstr>
      <vt:lpstr>Meyve ve Sebze Grubu </vt:lpstr>
      <vt:lpstr>PowerPoint Sunusu</vt:lpstr>
      <vt:lpstr>SABAH KAHVALTISI</vt:lpstr>
      <vt:lpstr>SABAH KAHVALTISI</vt:lpstr>
      <vt:lpstr>PowerPoint Sunusu</vt:lpstr>
      <vt:lpstr>Okul Çağı Çocuklarında Beslenme</vt:lpstr>
      <vt:lpstr>PowerPoint Sunusu</vt:lpstr>
      <vt:lpstr>PowerPoint Sunusu</vt:lpstr>
      <vt:lpstr>Adölesan (Ergenlik) Çağı Çocuklarında Beslenme</vt:lpstr>
      <vt:lpstr>PowerPoint Sunusu</vt:lpstr>
      <vt:lpstr>PowerPoint Sunusu</vt:lpstr>
      <vt:lpstr>PowerPoint Sunusu</vt:lpstr>
      <vt:lpstr>BESLENMEYE DAİR HATIRLATMALAR</vt:lpstr>
      <vt:lpstr>Bir Öğünde Her Besin Grubundan Yemeliyiz.</vt:lpstr>
      <vt:lpstr>Güne kahvaltı ile başlamalıyız.</vt:lpstr>
      <vt:lpstr>Öğün Atlamamalıyız &amp; Sağlıklı Ara Öğünler Tüketmeliyiz.</vt:lpstr>
      <vt:lpstr>         </vt:lpstr>
      <vt:lpstr>   Hazır meyve sularını tüketmemeliyiz.   Taze sıkılmış meyve suyu veya meyvenin kendisini tercih etmeliyiz. </vt:lpstr>
      <vt:lpstr>Kaynaklar</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BESLENME</dc:title>
  <dc:creator>METIN TEKIN</dc:creator>
  <cp:lastModifiedBy>Casper</cp:lastModifiedBy>
  <cp:revision>103</cp:revision>
  <dcterms:created xsi:type="dcterms:W3CDTF">2021-09-28T11:34:32Z</dcterms:created>
  <dcterms:modified xsi:type="dcterms:W3CDTF">2021-10-11T09:24:35Z</dcterms:modified>
</cp:coreProperties>
</file>